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embeddedFontLst>
    <p:embeddedFont>
      <p:font typeface="Comfortaa"/>
      <p:regular r:id="rId32"/>
      <p:bold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Comfortaa-bold.fntdata"/><Relationship Id="rId10" Type="http://schemas.openxmlformats.org/officeDocument/2006/relationships/slide" Target="slides/slide5.xml"/><Relationship Id="rId32" Type="http://schemas.openxmlformats.org/officeDocument/2006/relationships/font" Target="fonts/Comfortaa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b2e9c7ed3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b2e9c7ed3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db554eae99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db554eae99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db2e9c7ed3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db2e9c7ed3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db554eae99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db554eae9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db554eae9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db554eae9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db554eae9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db554eae9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e29f785b1c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e29f785b1c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db554eae99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db554eae99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e00069be7d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e00069be7d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e00069be7d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e00069be7d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e00069be7d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e00069be7d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bb9d4b88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bb9d4b88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ca2a964537_1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ca2a964537_1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ca2a964537_1_4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ca2a964537_1_4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e00069be7d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e00069be7d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ca2a964537_1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ca2a964537_1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e00069be7d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e00069be7d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e00069be7d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e00069be7d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bad5187e9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bad5187e9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a2a964537_1_3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a2a964537_1_3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a2a964537_1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a2a964537_1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a2a964537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a2a964537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00069be7d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00069be7d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00069be7d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e00069be7d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ca2a964537_1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ca2a964537_1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db2e9c7ed3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db2e9c7ed3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6.pn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png"/></Relationships>
</file>

<file path=ppt/slides/_rels/slide26.xml.rels><?xml version="1.0" encoding="UTF-8" standalone="yes" 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26.xml" Type="http://schemas.openxmlformats.org/officeDocument/2006/relationships/notesSlide"/><Relationship Id="rId3" Target="../media/image12.jpeg" Type="http://schemas.openxmlformats.org/officeDocument/2006/relationships/image"/><Relationship Id="rId4" Target="../media/image13.png" Type="http://schemas.openxmlformats.org/officeDocument/2006/relationships/image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5.jpeg" Type="http://schemas.openxmlformats.org/officeDocument/2006/relationships/image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145450" y="396900"/>
            <a:ext cx="6987900" cy="25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CWIS</a:t>
            </a:r>
            <a:r>
              <a:rPr lang="en-GB" sz="41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41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Ysgol ______</a:t>
            </a:r>
            <a:endParaRPr sz="41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50887">
            <a:off x="6915026" y="392200"/>
            <a:ext cx="1879775" cy="187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6828" y="3686275"/>
            <a:ext cx="5545157" cy="10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/>
        </p:nvSpPr>
        <p:spPr>
          <a:xfrm>
            <a:off x="2829300" y="1120550"/>
            <a:ext cx="3485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609600" lvl="0" marL="457200" rtl="0" algn="l">
              <a:spcBef>
                <a:spcPts val="0"/>
              </a:spcBef>
              <a:spcAft>
                <a:spcPts val="0"/>
              </a:spcAft>
              <a:buSzPts val="6000"/>
              <a:buFont typeface="Comfortaa"/>
              <a:buAutoNum type="arabicPeriod"/>
            </a:pPr>
            <a:r>
              <a:rPr lang="en-GB" sz="6000">
                <a:latin typeface="Comfortaa"/>
                <a:ea typeface="Comfortaa"/>
                <a:cs typeface="Comfortaa"/>
                <a:sym typeface="Comfortaa"/>
              </a:rPr>
              <a:t>g</a:t>
            </a:r>
            <a:r>
              <a:rPr lang="en-GB" sz="6000">
                <a:latin typeface="Comfortaa"/>
                <a:ea typeface="Comfortaa"/>
                <a:cs typeface="Comfortaa"/>
                <a:sym typeface="Comfortaa"/>
              </a:rPr>
              <a:t>erhed</a:t>
            </a:r>
            <a:endParaRPr sz="6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5" name="Google Shape;165;p22"/>
          <p:cNvSpPr/>
          <p:nvPr/>
        </p:nvSpPr>
        <p:spPr>
          <a:xfrm>
            <a:off x="75750" y="66975"/>
            <a:ext cx="1306600" cy="410000"/>
          </a:xfrm>
          <a:prstGeom prst="flowChartProcess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3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/>
          <p:nvPr/>
        </p:nvSpPr>
        <p:spPr>
          <a:xfrm>
            <a:off x="75750" y="66975"/>
            <a:ext cx="1306600" cy="410000"/>
          </a:xfrm>
          <a:prstGeom prst="flowChartProcess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3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71" name="Google Shape;171;p23"/>
          <p:cNvSpPr txBox="1"/>
          <p:nvPr/>
        </p:nvSpPr>
        <p:spPr>
          <a:xfrm>
            <a:off x="2337450" y="1184725"/>
            <a:ext cx="44691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Comfortaa"/>
                <a:ea typeface="Comfortaa"/>
                <a:cs typeface="Comfortaa"/>
                <a:sym typeface="Comfortaa"/>
              </a:rPr>
              <a:t>2. racegym</a:t>
            </a:r>
            <a:endParaRPr sz="6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75750" y="66975"/>
            <a:ext cx="1306600" cy="410000"/>
          </a:xfrm>
          <a:prstGeom prst="flowChartProcess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3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77" name="Google Shape;177;p24"/>
          <p:cNvSpPr txBox="1"/>
          <p:nvPr/>
        </p:nvSpPr>
        <p:spPr>
          <a:xfrm>
            <a:off x="791875" y="1404250"/>
            <a:ext cx="73119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Comfortaa"/>
                <a:ea typeface="Comfortaa"/>
                <a:cs typeface="Comfortaa"/>
                <a:sym typeface="Comfortaa"/>
              </a:rPr>
              <a:t>3. </a:t>
            </a:r>
            <a:r>
              <a:rPr lang="en-GB" sz="6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donthygiawde</a:t>
            </a:r>
            <a:endParaRPr sz="6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/>
          <p:nvPr/>
        </p:nvSpPr>
        <p:spPr>
          <a:xfrm>
            <a:off x="75750" y="66975"/>
            <a:ext cx="1306600" cy="410000"/>
          </a:xfrm>
          <a:prstGeom prst="flowChartProcess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3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83" name="Google Shape;183;p25"/>
          <p:cNvSpPr txBox="1"/>
          <p:nvPr/>
        </p:nvSpPr>
        <p:spPr>
          <a:xfrm>
            <a:off x="2973450" y="1195400"/>
            <a:ext cx="31971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Comfortaa"/>
                <a:ea typeface="Comfortaa"/>
                <a:cs typeface="Comfortaa"/>
                <a:sym typeface="Comfortaa"/>
              </a:rPr>
              <a:t>4. losgy</a:t>
            </a:r>
            <a:endParaRPr sz="6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/>
          <p:nvPr/>
        </p:nvSpPr>
        <p:spPr>
          <a:xfrm>
            <a:off x="75750" y="66975"/>
            <a:ext cx="1306600" cy="410000"/>
          </a:xfrm>
          <a:prstGeom prst="flowChartProcess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3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89" name="Google Shape;189;p26"/>
          <p:cNvSpPr txBox="1"/>
          <p:nvPr/>
        </p:nvSpPr>
        <p:spPr>
          <a:xfrm>
            <a:off x="2548500" y="1163300"/>
            <a:ext cx="40470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Comfortaa"/>
                <a:ea typeface="Comfortaa"/>
                <a:cs typeface="Comfortaa"/>
                <a:sym typeface="Comfortaa"/>
              </a:rPr>
              <a:t>5. iognioc</a:t>
            </a:r>
            <a:endParaRPr sz="6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/>
          <p:nvPr/>
        </p:nvSpPr>
        <p:spPr>
          <a:xfrm>
            <a:off x="75750" y="66975"/>
            <a:ext cx="1306600" cy="410000"/>
          </a:xfrm>
          <a:prstGeom prst="flowChartProcess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3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95" name="Google Shape;195;p27"/>
          <p:cNvSpPr txBox="1"/>
          <p:nvPr/>
        </p:nvSpPr>
        <p:spPr>
          <a:xfrm>
            <a:off x="2133000" y="1680500"/>
            <a:ext cx="48780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Comfortaa"/>
                <a:ea typeface="Comfortaa"/>
                <a:cs typeface="Comfortaa"/>
                <a:sym typeface="Comfortaa"/>
              </a:rPr>
              <a:t>6</a:t>
            </a:r>
            <a:r>
              <a:rPr lang="en-GB" sz="6000">
                <a:latin typeface="Comfortaa"/>
                <a:ea typeface="Comfortaa"/>
                <a:cs typeface="Comfortaa"/>
                <a:sym typeface="Comfortaa"/>
              </a:rPr>
              <a:t>. nodocrim</a:t>
            </a:r>
            <a:endParaRPr sz="6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35517">
            <a:off x="4118087" y="1041910"/>
            <a:ext cx="693926" cy="400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8"/>
          <p:cNvSpPr txBox="1"/>
          <p:nvPr/>
        </p:nvSpPr>
        <p:spPr>
          <a:xfrm>
            <a:off x="281450" y="912125"/>
            <a:ext cx="2191200" cy="6390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AutoNum type="arabicPeriod"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gerhed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02" name="Google Shape;202;p28"/>
          <p:cNvSpPr txBox="1"/>
          <p:nvPr/>
        </p:nvSpPr>
        <p:spPr>
          <a:xfrm>
            <a:off x="5468575" y="912125"/>
            <a:ext cx="1620600" cy="6390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rhedeg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03" name="Google Shape;203;p28"/>
          <p:cNvSpPr txBox="1"/>
          <p:nvPr/>
        </p:nvSpPr>
        <p:spPr>
          <a:xfrm>
            <a:off x="281450" y="1627325"/>
            <a:ext cx="2587800" cy="6390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2. </a:t>
            </a: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racegym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04" name="Google Shape;204;p28"/>
          <p:cNvSpPr txBox="1"/>
          <p:nvPr/>
        </p:nvSpPr>
        <p:spPr>
          <a:xfrm>
            <a:off x="5468575" y="1597700"/>
            <a:ext cx="1995600" cy="6465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Cymraeg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05" name="Google Shape;205;p28"/>
          <p:cNvSpPr txBox="1"/>
          <p:nvPr/>
        </p:nvSpPr>
        <p:spPr>
          <a:xfrm>
            <a:off x="248325" y="2418725"/>
            <a:ext cx="3567000" cy="5541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3. donthygiawde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06" name="Google Shape;20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35517">
            <a:off x="4118087" y="1720685"/>
            <a:ext cx="693926" cy="40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35517">
            <a:off x="4118087" y="2495485"/>
            <a:ext cx="693926" cy="400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8"/>
          <p:cNvSpPr txBox="1"/>
          <p:nvPr/>
        </p:nvSpPr>
        <p:spPr>
          <a:xfrm>
            <a:off x="5487300" y="2428925"/>
            <a:ext cx="3156900" cy="5337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gwyddoniaeth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09" name="Google Shape;209;p28"/>
          <p:cNvSpPr txBox="1"/>
          <p:nvPr/>
        </p:nvSpPr>
        <p:spPr>
          <a:xfrm>
            <a:off x="281450" y="3069313"/>
            <a:ext cx="1750200" cy="5541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4. </a:t>
            </a: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losgy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10" name="Google Shape;21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35517">
            <a:off x="4058362" y="3146085"/>
            <a:ext cx="693926" cy="40057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28"/>
          <p:cNvSpPr txBox="1"/>
          <p:nvPr/>
        </p:nvSpPr>
        <p:spPr>
          <a:xfrm>
            <a:off x="5527125" y="3147350"/>
            <a:ext cx="1272900" cy="6465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ysgol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12" name="Google Shape;212;p28"/>
          <p:cNvSpPr txBox="1"/>
          <p:nvPr/>
        </p:nvSpPr>
        <p:spPr>
          <a:xfrm>
            <a:off x="258500" y="3719925"/>
            <a:ext cx="2237100" cy="5541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5. </a:t>
            </a: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iognioc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13" name="Google Shape;21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35517">
            <a:off x="4118087" y="3853097"/>
            <a:ext cx="693926" cy="40057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8"/>
          <p:cNvSpPr txBox="1"/>
          <p:nvPr/>
        </p:nvSpPr>
        <p:spPr>
          <a:xfrm>
            <a:off x="5574750" y="3801700"/>
            <a:ext cx="1695300" cy="6465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coginio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15" name="Google Shape;215;p28"/>
          <p:cNvPicPr preferRelativeResize="0"/>
          <p:nvPr/>
        </p:nvPicPr>
        <p:blipFill rotWithShape="1">
          <a:blip r:embed="rId4">
            <a:alphaModFix/>
          </a:blip>
          <a:srcRect b="-3"/>
          <a:stretch/>
        </p:blipFill>
        <p:spPr>
          <a:xfrm rot="503483">
            <a:off x="7152481" y="203700"/>
            <a:ext cx="1874869" cy="1736198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8"/>
          <p:cNvSpPr txBox="1"/>
          <p:nvPr/>
        </p:nvSpPr>
        <p:spPr>
          <a:xfrm>
            <a:off x="2434650" y="76200"/>
            <a:ext cx="4274700" cy="738900"/>
          </a:xfrm>
          <a:prstGeom prst="rect">
            <a:avLst/>
          </a:prstGeom>
          <a:noFill/>
          <a:ln cap="flat" cmpd="sng" w="19050">
            <a:solidFill>
              <a:srgbClr val="1BC4EF"/>
            </a:solidFill>
            <a:prstDash val="dashDot"/>
            <a:round/>
            <a:headEnd len="sm" type="none" w="sm"/>
            <a:tailEnd len="sm" type="none" w="sm"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Atebion </a:t>
            </a:r>
            <a:r>
              <a:rPr b="1" lang="en-GB" sz="21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-</a:t>
            </a:r>
            <a:r>
              <a:rPr lang="en-GB" sz="21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Rownd 3</a:t>
            </a:r>
            <a:endParaRPr sz="21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(1 pwynt ar gyfer pob un) </a:t>
            </a:r>
            <a:endParaRPr sz="1500">
              <a:solidFill>
                <a:schemeClr val="accent1"/>
              </a:solidFill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281450" y="4411800"/>
            <a:ext cx="2519400" cy="5541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6. nodocrim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18" name="Google Shape;21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35517">
            <a:off x="4058362" y="4488560"/>
            <a:ext cx="693926" cy="40057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8"/>
          <p:cNvSpPr txBox="1"/>
          <p:nvPr/>
        </p:nvSpPr>
        <p:spPr>
          <a:xfrm>
            <a:off x="5574750" y="4437150"/>
            <a:ext cx="2108100" cy="6465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Comfortaa"/>
                <a:ea typeface="Comfortaa"/>
                <a:cs typeface="Comfortaa"/>
                <a:sym typeface="Comfortaa"/>
              </a:rPr>
              <a:t>microdon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9"/>
          <p:cNvSpPr txBox="1"/>
          <p:nvPr/>
        </p:nvSpPr>
        <p:spPr>
          <a:xfrm>
            <a:off x="808200" y="1909175"/>
            <a:ext cx="7527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Rhifau</a:t>
            </a:r>
            <a:r>
              <a:rPr lang="en-GB" sz="56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5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/>
          </a:p>
        </p:txBody>
      </p:sp>
      <p:sp>
        <p:nvSpPr>
          <p:cNvPr id="225" name="Google Shape;225;p29"/>
          <p:cNvSpPr txBox="1"/>
          <p:nvPr/>
        </p:nvSpPr>
        <p:spPr>
          <a:xfrm>
            <a:off x="3198875" y="316575"/>
            <a:ext cx="33879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FFFFFF"/>
                </a:solidFill>
                <a:highlight>
                  <a:schemeClr val="accent4"/>
                </a:highlight>
                <a:latin typeface="Comfortaa"/>
                <a:ea typeface="Comfortaa"/>
                <a:cs typeface="Comfortaa"/>
                <a:sym typeface="Comfortaa"/>
              </a:rPr>
              <a:t>Rownd 4</a:t>
            </a:r>
            <a:endParaRPr>
              <a:solidFill>
                <a:srgbClr val="FFFFFF"/>
              </a:solidFill>
              <a:highlight>
                <a:schemeClr val="accent4"/>
              </a:highlight>
            </a:endParaRPr>
          </a:p>
        </p:txBody>
      </p:sp>
      <p:pic>
        <p:nvPicPr>
          <p:cNvPr id="226" name="Google Shape;22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5">
            <a:off x="6784719" y="377059"/>
            <a:ext cx="1859386" cy="1782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5">
            <a:off x="365719" y="377059"/>
            <a:ext cx="1859386" cy="1782681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9"/>
          <p:cNvSpPr txBox="1"/>
          <p:nvPr/>
        </p:nvSpPr>
        <p:spPr>
          <a:xfrm>
            <a:off x="2549675" y="4106225"/>
            <a:ext cx="4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omfortaa"/>
                <a:ea typeface="Comfortaa"/>
                <a:cs typeface="Comfortaa"/>
                <a:sym typeface="Comfortaa"/>
              </a:rPr>
              <a:t>1 pwynt ar gyfer pob cwestiwn.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871539">
            <a:off x="7409175" y="3471657"/>
            <a:ext cx="1415801" cy="1357413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0"/>
          <p:cNvSpPr/>
          <p:nvPr/>
        </p:nvSpPr>
        <p:spPr>
          <a:xfrm>
            <a:off x="75750" y="66975"/>
            <a:ext cx="1306600" cy="410000"/>
          </a:xfrm>
          <a:prstGeom prst="flowChartProcess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4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35" name="Google Shape;235;p30"/>
          <p:cNvSpPr txBox="1"/>
          <p:nvPr/>
        </p:nvSpPr>
        <p:spPr>
          <a:xfrm>
            <a:off x="1802650" y="504575"/>
            <a:ext cx="58743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92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0000"/>
                </a:solidFill>
              </a:rPr>
              <a:t>12       22         9         8          42          5</a:t>
            </a:r>
            <a:endParaRPr sz="2500">
              <a:solidFill>
                <a:srgbClr val="FF0000"/>
              </a:solidFill>
            </a:endParaRPr>
          </a:p>
        </p:txBody>
      </p:sp>
      <p:sp>
        <p:nvSpPr>
          <p:cNvPr id="236" name="Google Shape;236;p30"/>
          <p:cNvSpPr txBox="1"/>
          <p:nvPr/>
        </p:nvSpPr>
        <p:spPr>
          <a:xfrm>
            <a:off x="197675" y="1823788"/>
            <a:ext cx="88752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2.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Sawl rhan o’r corff sy’n cael ei enwi yn y gân pen ysgwyddau, coesau, traed?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37" name="Google Shape;237;p30"/>
          <p:cNvSpPr txBox="1"/>
          <p:nvPr/>
        </p:nvSpPr>
        <p:spPr>
          <a:xfrm>
            <a:off x="134400" y="1246850"/>
            <a:ext cx="46407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AutoNum type="arabicPeriod"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Sawl mis sydd mewn blwyddyn?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38" name="Google Shape;238;p30"/>
          <p:cNvSpPr txBox="1"/>
          <p:nvPr/>
        </p:nvSpPr>
        <p:spPr>
          <a:xfrm>
            <a:off x="197675" y="2485600"/>
            <a:ext cx="37809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3. Sawl ‘dot’ sydd ar 2 dis?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39" name="Google Shape;239;p30"/>
          <p:cNvSpPr txBox="1"/>
          <p:nvPr/>
        </p:nvSpPr>
        <p:spPr>
          <a:xfrm>
            <a:off x="197675" y="3161925"/>
            <a:ext cx="40554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4. Sawl sir sydd yng Nghymru?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40" name="Google Shape;240;p30"/>
          <p:cNvSpPr txBox="1"/>
          <p:nvPr/>
        </p:nvSpPr>
        <p:spPr>
          <a:xfrm>
            <a:off x="197675" y="3832425"/>
            <a:ext cx="5755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</a:t>
            </a: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.   Sawl siarc sydd yn y gân ‘babi siarc’ 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1" name="Google Shape;241;p30"/>
          <p:cNvSpPr txBox="1"/>
          <p:nvPr/>
        </p:nvSpPr>
        <p:spPr>
          <a:xfrm>
            <a:off x="197675" y="4394925"/>
            <a:ext cx="4274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</a:t>
            </a: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.  7 x 2 + ? = 23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871539">
            <a:off x="7409175" y="3471657"/>
            <a:ext cx="1415801" cy="1357413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31"/>
          <p:cNvSpPr/>
          <p:nvPr/>
        </p:nvSpPr>
        <p:spPr>
          <a:xfrm>
            <a:off x="75750" y="66975"/>
            <a:ext cx="1306600" cy="410000"/>
          </a:xfrm>
          <a:prstGeom prst="flowChartProcess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4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48" name="Google Shape;248;p31"/>
          <p:cNvSpPr txBox="1"/>
          <p:nvPr/>
        </p:nvSpPr>
        <p:spPr>
          <a:xfrm>
            <a:off x="1802650" y="504575"/>
            <a:ext cx="58743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92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0000"/>
                </a:solidFill>
              </a:rPr>
              <a:t>12       22         9         8          42          5</a:t>
            </a:r>
            <a:endParaRPr sz="2500">
              <a:solidFill>
                <a:srgbClr val="FF0000"/>
              </a:solidFill>
            </a:endParaRPr>
          </a:p>
        </p:txBody>
      </p:sp>
      <p:sp>
        <p:nvSpPr>
          <p:cNvPr id="249" name="Google Shape;249;p31"/>
          <p:cNvSpPr txBox="1"/>
          <p:nvPr/>
        </p:nvSpPr>
        <p:spPr>
          <a:xfrm>
            <a:off x="197675" y="1823788"/>
            <a:ext cx="88752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2.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Sawl rhan o’r corff sy’n cael ei enwi yn y gân pen ysgwyddau, coesau, traed?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0" name="Google Shape;250;p31"/>
          <p:cNvSpPr txBox="1"/>
          <p:nvPr/>
        </p:nvSpPr>
        <p:spPr>
          <a:xfrm>
            <a:off x="134400" y="1246850"/>
            <a:ext cx="46407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AutoNum type="arabicPeriod"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Sawl mis sydd mewn blwyddyn?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1" name="Google Shape;251;p31"/>
          <p:cNvSpPr txBox="1"/>
          <p:nvPr/>
        </p:nvSpPr>
        <p:spPr>
          <a:xfrm>
            <a:off x="197675" y="2485600"/>
            <a:ext cx="37809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3. Sawl ‘dot’ sydd ar 2 dis?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2" name="Google Shape;252;p31"/>
          <p:cNvSpPr txBox="1"/>
          <p:nvPr/>
        </p:nvSpPr>
        <p:spPr>
          <a:xfrm>
            <a:off x="197675" y="3161925"/>
            <a:ext cx="40554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4. Sawl sir sydd yng Nghymru?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53" name="Google Shape;253;p31"/>
          <p:cNvSpPr txBox="1"/>
          <p:nvPr/>
        </p:nvSpPr>
        <p:spPr>
          <a:xfrm>
            <a:off x="197675" y="3832425"/>
            <a:ext cx="5755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5.   Sawl siarc sydd yn y gân ‘babi siarc’ 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4" name="Google Shape;254;p31"/>
          <p:cNvSpPr txBox="1"/>
          <p:nvPr/>
        </p:nvSpPr>
        <p:spPr>
          <a:xfrm>
            <a:off x="197675" y="4394925"/>
            <a:ext cx="2090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6.  7 x 2 + ? = 23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5" name="Google Shape;255;p31"/>
          <p:cNvSpPr txBox="1"/>
          <p:nvPr/>
        </p:nvSpPr>
        <p:spPr>
          <a:xfrm>
            <a:off x="4572000" y="1231688"/>
            <a:ext cx="8598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</a:rPr>
              <a:t>12</a:t>
            </a:r>
            <a:endParaRPr sz="2100">
              <a:solidFill>
                <a:srgbClr val="FF0000"/>
              </a:solidFill>
            </a:endParaRPr>
          </a:p>
        </p:txBody>
      </p:sp>
      <p:sp>
        <p:nvSpPr>
          <p:cNvPr id="256" name="Google Shape;256;p31"/>
          <p:cNvSpPr txBox="1"/>
          <p:nvPr/>
        </p:nvSpPr>
        <p:spPr>
          <a:xfrm>
            <a:off x="8580275" y="1823800"/>
            <a:ext cx="492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</a:rPr>
              <a:t>8</a:t>
            </a:r>
            <a:endParaRPr sz="2100">
              <a:solidFill>
                <a:srgbClr val="FF0000"/>
              </a:solidFill>
            </a:endParaRPr>
          </a:p>
        </p:txBody>
      </p:sp>
      <p:sp>
        <p:nvSpPr>
          <p:cNvPr id="257" name="Google Shape;257;p31"/>
          <p:cNvSpPr txBox="1"/>
          <p:nvPr/>
        </p:nvSpPr>
        <p:spPr>
          <a:xfrm>
            <a:off x="3612575" y="2485588"/>
            <a:ext cx="8598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</a:rPr>
              <a:t>42</a:t>
            </a:r>
            <a:endParaRPr sz="2100">
              <a:solidFill>
                <a:srgbClr val="FF0000"/>
              </a:solidFill>
            </a:endParaRPr>
          </a:p>
        </p:txBody>
      </p:sp>
      <p:sp>
        <p:nvSpPr>
          <p:cNvPr id="258" name="Google Shape;258;p31"/>
          <p:cNvSpPr txBox="1"/>
          <p:nvPr/>
        </p:nvSpPr>
        <p:spPr>
          <a:xfrm>
            <a:off x="4142100" y="3159000"/>
            <a:ext cx="8598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</a:rPr>
              <a:t>22</a:t>
            </a:r>
            <a:endParaRPr sz="2100">
              <a:solidFill>
                <a:srgbClr val="FF0000"/>
              </a:solidFill>
            </a:endParaRPr>
          </a:p>
        </p:txBody>
      </p:sp>
      <p:sp>
        <p:nvSpPr>
          <p:cNvPr id="259" name="Google Shape;259;p31"/>
          <p:cNvSpPr txBox="1"/>
          <p:nvPr/>
        </p:nvSpPr>
        <p:spPr>
          <a:xfrm>
            <a:off x="5327425" y="3809313"/>
            <a:ext cx="8598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</a:rPr>
              <a:t>5</a:t>
            </a:r>
            <a:endParaRPr sz="2100">
              <a:solidFill>
                <a:srgbClr val="FF0000"/>
              </a:solidFill>
            </a:endParaRPr>
          </a:p>
        </p:txBody>
      </p:sp>
      <p:sp>
        <p:nvSpPr>
          <p:cNvPr id="260" name="Google Shape;260;p31"/>
          <p:cNvSpPr txBox="1"/>
          <p:nvPr/>
        </p:nvSpPr>
        <p:spPr>
          <a:xfrm>
            <a:off x="2217200" y="4371813"/>
            <a:ext cx="8598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</a:rPr>
              <a:t>9</a:t>
            </a:r>
            <a:endParaRPr sz="21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2412300" y="2239550"/>
            <a:ext cx="43194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Cyffredinol</a:t>
            </a:r>
            <a:endParaRPr sz="51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/>
          </a:p>
        </p:txBody>
      </p:sp>
      <p:sp>
        <p:nvSpPr>
          <p:cNvPr id="62" name="Google Shape;62;p14"/>
          <p:cNvSpPr txBox="1"/>
          <p:nvPr/>
        </p:nvSpPr>
        <p:spPr>
          <a:xfrm>
            <a:off x="3198875" y="316575"/>
            <a:ext cx="2853000" cy="954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5000">
                <a:solidFill>
                  <a:srgbClr val="FFFFFF"/>
                </a:solidFill>
                <a:highlight>
                  <a:schemeClr val="accent4"/>
                </a:highlight>
                <a:latin typeface="Comfortaa"/>
                <a:ea typeface="Comfortaa"/>
                <a:cs typeface="Comfortaa"/>
                <a:sym typeface="Comfortaa"/>
              </a:rPr>
              <a:t>Rownd 1</a:t>
            </a:r>
            <a:endParaRPr>
              <a:solidFill>
                <a:srgbClr val="FFFFFF"/>
              </a:solidFill>
              <a:highlight>
                <a:schemeClr val="accent4"/>
              </a:highlight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325" y="316575"/>
            <a:ext cx="1753233" cy="131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550" y="316575"/>
            <a:ext cx="1753234" cy="131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2549675" y="4106225"/>
            <a:ext cx="4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omfortaa"/>
                <a:ea typeface="Comfortaa"/>
                <a:cs typeface="Comfortaa"/>
                <a:sym typeface="Comfortaa"/>
              </a:rPr>
              <a:t>1 pwynt ar gyfer pob cwestiwn.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2"/>
          <p:cNvSpPr txBox="1"/>
          <p:nvPr/>
        </p:nvSpPr>
        <p:spPr>
          <a:xfrm>
            <a:off x="808200" y="1999725"/>
            <a:ext cx="7527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Pa un sy’n gywir?</a:t>
            </a:r>
            <a:r>
              <a:rPr lang="en-GB" sz="47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47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/>
          </a:p>
        </p:txBody>
      </p:sp>
      <p:sp>
        <p:nvSpPr>
          <p:cNvPr id="266" name="Google Shape;266;p32"/>
          <p:cNvSpPr txBox="1"/>
          <p:nvPr/>
        </p:nvSpPr>
        <p:spPr>
          <a:xfrm>
            <a:off x="3198875" y="316575"/>
            <a:ext cx="2981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FFFFFF"/>
                </a:solidFill>
                <a:highlight>
                  <a:schemeClr val="accent4"/>
                </a:highlight>
                <a:latin typeface="Comfortaa"/>
                <a:ea typeface="Comfortaa"/>
                <a:cs typeface="Comfortaa"/>
                <a:sym typeface="Comfortaa"/>
              </a:rPr>
              <a:t>Rownd 5</a:t>
            </a:r>
            <a:endParaRPr>
              <a:solidFill>
                <a:srgbClr val="FFFFFF"/>
              </a:solidFill>
              <a:highlight>
                <a:schemeClr val="accent4"/>
              </a:highlight>
            </a:endParaRPr>
          </a:p>
        </p:txBody>
      </p:sp>
      <p:pic>
        <p:nvPicPr>
          <p:cNvPr id="267" name="Google Shape;267;p32"/>
          <p:cNvPicPr preferRelativeResize="0"/>
          <p:nvPr/>
        </p:nvPicPr>
        <p:blipFill rotWithShape="1">
          <a:blip r:embed="rId3">
            <a:alphaModFix/>
          </a:blip>
          <a:srcRect b="0" l="11386" r="0" t="0"/>
          <a:stretch/>
        </p:blipFill>
        <p:spPr>
          <a:xfrm>
            <a:off x="6773075" y="236950"/>
            <a:ext cx="2331425" cy="197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32"/>
          <p:cNvPicPr preferRelativeResize="0"/>
          <p:nvPr/>
        </p:nvPicPr>
        <p:blipFill rotWithShape="1">
          <a:blip r:embed="rId3">
            <a:alphaModFix/>
          </a:blip>
          <a:srcRect b="0" l="11386" r="0" t="0"/>
          <a:stretch/>
        </p:blipFill>
        <p:spPr>
          <a:xfrm>
            <a:off x="182675" y="172150"/>
            <a:ext cx="2331425" cy="1973275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32"/>
          <p:cNvSpPr txBox="1"/>
          <p:nvPr/>
        </p:nvSpPr>
        <p:spPr>
          <a:xfrm>
            <a:off x="2549675" y="4106225"/>
            <a:ext cx="4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omfortaa"/>
                <a:ea typeface="Comfortaa"/>
                <a:cs typeface="Comfortaa"/>
                <a:sym typeface="Comfortaa"/>
              </a:rPr>
              <a:t>1 pwynt ar gyfer pob cwestiwn.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p33"/>
          <p:cNvPicPr preferRelativeResize="0"/>
          <p:nvPr/>
        </p:nvPicPr>
        <p:blipFill rotWithShape="1">
          <a:blip r:embed="rId3">
            <a:alphaModFix/>
          </a:blip>
          <a:srcRect b="0" l="11386" r="0" t="0"/>
          <a:stretch/>
        </p:blipFill>
        <p:spPr>
          <a:xfrm>
            <a:off x="6268425" y="2397675"/>
            <a:ext cx="2915100" cy="2467275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33"/>
          <p:cNvSpPr/>
          <p:nvPr/>
        </p:nvSpPr>
        <p:spPr>
          <a:xfrm>
            <a:off x="75750" y="66975"/>
            <a:ext cx="1267125" cy="328550"/>
          </a:xfrm>
          <a:prstGeom prst="flowChartProcess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5</a:t>
            </a:r>
            <a:endParaRPr sz="23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76" name="Google Shape;276;p33"/>
          <p:cNvSpPr txBox="1"/>
          <p:nvPr/>
        </p:nvSpPr>
        <p:spPr>
          <a:xfrm>
            <a:off x="483975" y="658688"/>
            <a:ext cx="7503000" cy="6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fortaa"/>
              <a:buAutoNum type="arabicPeriod"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yn Pontardawe   |    ym Mhontardawe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77" name="Google Shape;277;p33"/>
          <p:cNvSpPr txBox="1"/>
          <p:nvPr/>
        </p:nvSpPr>
        <p:spPr>
          <a:xfrm>
            <a:off x="533350" y="1316825"/>
            <a:ext cx="6663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2.   yn Gaerdydd     |     yng Nghaerdydd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78" name="Google Shape;278;p33"/>
          <p:cNvSpPr txBox="1"/>
          <p:nvPr/>
        </p:nvSpPr>
        <p:spPr>
          <a:xfrm>
            <a:off x="533350" y="2032238"/>
            <a:ext cx="6842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3.   yn Dolgellau     |      yn Nolgellau</a:t>
            </a:r>
            <a:endParaRPr sz="17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79" name="Google Shape;279;p33"/>
          <p:cNvSpPr txBox="1"/>
          <p:nvPr/>
        </p:nvSpPr>
        <p:spPr>
          <a:xfrm>
            <a:off x="483975" y="2740375"/>
            <a:ext cx="6036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4.   yng Nghlydach      |       yn Clydach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80" name="Google Shape;280;p33"/>
          <p:cNvSpPr txBox="1"/>
          <p:nvPr/>
        </p:nvSpPr>
        <p:spPr>
          <a:xfrm>
            <a:off x="535275" y="3386863"/>
            <a:ext cx="5933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5.   yng Nghlantawe    |       yng Nglantawe</a:t>
            </a: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81" name="Google Shape;281;p33"/>
          <p:cNvSpPr txBox="1"/>
          <p:nvPr/>
        </p:nvSpPr>
        <p:spPr>
          <a:xfrm>
            <a:off x="533350" y="4087850"/>
            <a:ext cx="5132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6.   yn Nhrebannws</a:t>
            </a: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|    yn Trebannws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82" name="Google Shape;282;p33"/>
          <p:cNvSpPr/>
          <p:nvPr/>
        </p:nvSpPr>
        <p:spPr>
          <a:xfrm>
            <a:off x="3034413" y="144700"/>
            <a:ext cx="3075175" cy="403225"/>
          </a:xfrm>
          <a:prstGeom prst="flowChartProcess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Pa un sy’n gywir?</a:t>
            </a:r>
            <a:endParaRPr b="1" sz="23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p34"/>
          <p:cNvPicPr preferRelativeResize="0"/>
          <p:nvPr/>
        </p:nvPicPr>
        <p:blipFill rotWithShape="1">
          <a:blip r:embed="rId3">
            <a:alphaModFix/>
          </a:blip>
          <a:srcRect b="0" l="11386" r="0" t="0"/>
          <a:stretch/>
        </p:blipFill>
        <p:spPr>
          <a:xfrm>
            <a:off x="7892050" y="3771875"/>
            <a:ext cx="1291475" cy="1093075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34"/>
          <p:cNvSpPr/>
          <p:nvPr/>
        </p:nvSpPr>
        <p:spPr>
          <a:xfrm>
            <a:off x="75750" y="66975"/>
            <a:ext cx="1267125" cy="328550"/>
          </a:xfrm>
          <a:prstGeom prst="flowChartProcess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5</a:t>
            </a:r>
            <a:endParaRPr sz="23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89" name="Google Shape;289;p34"/>
          <p:cNvSpPr txBox="1"/>
          <p:nvPr/>
        </p:nvSpPr>
        <p:spPr>
          <a:xfrm>
            <a:off x="483975" y="506300"/>
            <a:ext cx="5132100" cy="6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fortaa"/>
              <a:buAutoNum type="arabicPeriod"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yn Pontardawe   |    ym Mhontardawe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90" name="Google Shape;290;p34"/>
          <p:cNvSpPr txBox="1"/>
          <p:nvPr/>
        </p:nvSpPr>
        <p:spPr>
          <a:xfrm>
            <a:off x="533350" y="1240625"/>
            <a:ext cx="4825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2.   yn Gaerdydd     |     yng Nghaerdydd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91" name="Google Shape;291;p34"/>
          <p:cNvSpPr txBox="1"/>
          <p:nvPr/>
        </p:nvSpPr>
        <p:spPr>
          <a:xfrm>
            <a:off x="533350" y="1956050"/>
            <a:ext cx="4364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3.   yn Dolgellau     |      yn Nolgellau</a:t>
            </a:r>
            <a:endParaRPr sz="17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92" name="Google Shape;292;p34"/>
          <p:cNvSpPr txBox="1"/>
          <p:nvPr/>
        </p:nvSpPr>
        <p:spPr>
          <a:xfrm>
            <a:off x="483975" y="2740375"/>
            <a:ext cx="4825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4.   yng Nghlydach      |       yn Clydach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93" name="Google Shape;293;p34"/>
          <p:cNvSpPr txBox="1"/>
          <p:nvPr/>
        </p:nvSpPr>
        <p:spPr>
          <a:xfrm>
            <a:off x="535275" y="3386875"/>
            <a:ext cx="5080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5.   yng Nghlantawe    |       yng Nglantawe</a:t>
            </a: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94" name="Google Shape;294;p34"/>
          <p:cNvSpPr txBox="1"/>
          <p:nvPr/>
        </p:nvSpPr>
        <p:spPr>
          <a:xfrm>
            <a:off x="533350" y="4087850"/>
            <a:ext cx="4610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6.   yn Nhrebannws    |    yn Trebannws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95" name="Google Shape;295;p34"/>
          <p:cNvSpPr/>
          <p:nvPr/>
        </p:nvSpPr>
        <p:spPr>
          <a:xfrm>
            <a:off x="3034413" y="-7700"/>
            <a:ext cx="3075175" cy="403225"/>
          </a:xfrm>
          <a:prstGeom prst="flowChartProcess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Pa un sy’n gywir?</a:t>
            </a:r>
            <a:endParaRPr b="1" sz="23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96" name="Google Shape;296;p34"/>
          <p:cNvSpPr txBox="1"/>
          <p:nvPr/>
        </p:nvSpPr>
        <p:spPr>
          <a:xfrm>
            <a:off x="5616075" y="506300"/>
            <a:ext cx="2533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ym Mhontardawe</a:t>
            </a:r>
            <a:endParaRPr sz="17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97" name="Google Shape;297;p34"/>
          <p:cNvSpPr txBox="1"/>
          <p:nvPr/>
        </p:nvSpPr>
        <p:spPr>
          <a:xfrm>
            <a:off x="5430700" y="1212750"/>
            <a:ext cx="2533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y</a:t>
            </a:r>
            <a:r>
              <a:rPr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ng Nghaerdydd</a:t>
            </a:r>
            <a:endParaRPr sz="17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98" name="Google Shape;298;p34"/>
          <p:cNvSpPr txBox="1"/>
          <p:nvPr/>
        </p:nvSpPr>
        <p:spPr>
          <a:xfrm>
            <a:off x="5358550" y="1919200"/>
            <a:ext cx="2533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y</a:t>
            </a:r>
            <a:r>
              <a:rPr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n Nolgellau</a:t>
            </a:r>
            <a:endParaRPr sz="17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99" name="Google Shape;299;p34"/>
          <p:cNvSpPr txBox="1"/>
          <p:nvPr/>
        </p:nvSpPr>
        <p:spPr>
          <a:xfrm>
            <a:off x="5505175" y="2740375"/>
            <a:ext cx="2533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y</a:t>
            </a:r>
            <a:r>
              <a:rPr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ng Nghlydach</a:t>
            </a:r>
            <a:endParaRPr sz="17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00" name="Google Shape;300;p34"/>
          <p:cNvSpPr txBox="1"/>
          <p:nvPr/>
        </p:nvSpPr>
        <p:spPr>
          <a:xfrm>
            <a:off x="5616075" y="3449675"/>
            <a:ext cx="2533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y</a:t>
            </a:r>
            <a:r>
              <a:rPr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ng Nglantawe</a:t>
            </a:r>
            <a:endParaRPr sz="17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01" name="Google Shape;301;p34"/>
          <p:cNvSpPr txBox="1"/>
          <p:nvPr/>
        </p:nvSpPr>
        <p:spPr>
          <a:xfrm>
            <a:off x="5143450" y="4033375"/>
            <a:ext cx="2533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y</a:t>
            </a:r>
            <a:r>
              <a:rPr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n Nhrebannws</a:t>
            </a:r>
            <a:endParaRPr sz="17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5"/>
          <p:cNvSpPr txBox="1"/>
          <p:nvPr/>
        </p:nvSpPr>
        <p:spPr>
          <a:xfrm>
            <a:off x="808200" y="1924875"/>
            <a:ext cx="7527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Beth sy’n bod?</a:t>
            </a:r>
            <a:endParaRPr sz="47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/>
          </a:p>
        </p:txBody>
      </p:sp>
      <p:sp>
        <p:nvSpPr>
          <p:cNvPr id="307" name="Google Shape;307;p35"/>
          <p:cNvSpPr txBox="1"/>
          <p:nvPr/>
        </p:nvSpPr>
        <p:spPr>
          <a:xfrm>
            <a:off x="3198875" y="316575"/>
            <a:ext cx="2981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FFFFFF"/>
                </a:solidFill>
                <a:highlight>
                  <a:schemeClr val="accent4"/>
                </a:highlight>
                <a:latin typeface="Comfortaa"/>
                <a:ea typeface="Comfortaa"/>
                <a:cs typeface="Comfortaa"/>
                <a:sym typeface="Comfortaa"/>
              </a:rPr>
              <a:t>Rownd 6</a:t>
            </a:r>
            <a:endParaRPr>
              <a:solidFill>
                <a:srgbClr val="FFFFFF"/>
              </a:solidFill>
              <a:highlight>
                <a:schemeClr val="accent4"/>
              </a:highlight>
            </a:endParaRPr>
          </a:p>
        </p:txBody>
      </p:sp>
      <p:pic>
        <p:nvPicPr>
          <p:cNvPr id="308" name="Google Shape;30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0920" y="143370"/>
            <a:ext cx="2221996" cy="183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3550" y="316575"/>
            <a:ext cx="1753234" cy="1314925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35"/>
          <p:cNvSpPr txBox="1"/>
          <p:nvPr/>
        </p:nvSpPr>
        <p:spPr>
          <a:xfrm>
            <a:off x="2549675" y="4106225"/>
            <a:ext cx="4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omfortaa"/>
                <a:ea typeface="Comfortaa"/>
                <a:cs typeface="Comfortaa"/>
                <a:sym typeface="Comfortaa"/>
              </a:rPr>
              <a:t>1 pwynt ar gyfer pob cwestiwn.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6"/>
          <p:cNvSpPr/>
          <p:nvPr/>
        </p:nvSpPr>
        <p:spPr>
          <a:xfrm>
            <a:off x="75750" y="66975"/>
            <a:ext cx="1267125" cy="328550"/>
          </a:xfrm>
          <a:prstGeom prst="flowChartProcess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6</a:t>
            </a:r>
            <a:endParaRPr sz="23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316" name="Google Shape;316;p36"/>
          <p:cNvSpPr txBox="1"/>
          <p:nvPr/>
        </p:nvSpPr>
        <p:spPr>
          <a:xfrm>
            <a:off x="483975" y="506288"/>
            <a:ext cx="7503000" cy="6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fortaa"/>
              <a:buAutoNum type="arabicPeriod"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Mae tomos yn hoffi siopa.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17" name="Google Shape;317;p36"/>
          <p:cNvSpPr txBox="1"/>
          <p:nvPr/>
        </p:nvSpPr>
        <p:spPr>
          <a:xfrm>
            <a:off x="533350" y="1240625"/>
            <a:ext cx="6663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2.   Beth wyt ti eisiau i fwyta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18" name="Google Shape;318;p36"/>
          <p:cNvSpPr txBox="1"/>
          <p:nvPr/>
        </p:nvSpPr>
        <p:spPr>
          <a:xfrm>
            <a:off x="533350" y="1956038"/>
            <a:ext cx="6842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3. wyt ti eisiau dod i chwarae gyda fi?   </a:t>
            </a:r>
            <a:endParaRPr sz="17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19" name="Google Shape;319;p36"/>
          <p:cNvSpPr txBox="1"/>
          <p:nvPr/>
        </p:nvSpPr>
        <p:spPr>
          <a:xfrm>
            <a:off x="483975" y="2740375"/>
            <a:ext cx="6036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4.   Rwy’n hoffi mynd i Llangrannog. </a:t>
            </a: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20" name="Google Shape;320;p36"/>
          <p:cNvSpPr txBox="1"/>
          <p:nvPr/>
        </p:nvSpPr>
        <p:spPr>
          <a:xfrm>
            <a:off x="535275" y="3386863"/>
            <a:ext cx="5933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5.   Ga i fynd i’r tŷ bach os gwelwch yn dda</a:t>
            </a: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21" name="Google Shape;321;p36"/>
          <p:cNvSpPr txBox="1"/>
          <p:nvPr/>
        </p:nvSpPr>
        <p:spPr>
          <a:xfrm>
            <a:off x="533350" y="4087850"/>
            <a:ext cx="5132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6.   Mae’r gêm am pump o’r gloch.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22" name="Google Shape;322;p36"/>
          <p:cNvSpPr/>
          <p:nvPr/>
        </p:nvSpPr>
        <p:spPr>
          <a:xfrm>
            <a:off x="3034413" y="-7700"/>
            <a:ext cx="3075175" cy="403225"/>
          </a:xfrm>
          <a:prstGeom prst="flowChartProcess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Beth sy’n bod?</a:t>
            </a:r>
            <a:endParaRPr b="1" sz="23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23" name="Google Shape;32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76445" y="3980085"/>
            <a:ext cx="1044650" cy="86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7"/>
          <p:cNvSpPr/>
          <p:nvPr/>
        </p:nvSpPr>
        <p:spPr>
          <a:xfrm>
            <a:off x="75750" y="66975"/>
            <a:ext cx="1267125" cy="328550"/>
          </a:xfrm>
          <a:prstGeom prst="flowChartProcess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6</a:t>
            </a:r>
            <a:endParaRPr sz="23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329" name="Google Shape;329;p37"/>
          <p:cNvSpPr txBox="1"/>
          <p:nvPr/>
        </p:nvSpPr>
        <p:spPr>
          <a:xfrm>
            <a:off x="176900" y="485375"/>
            <a:ext cx="3554100" cy="6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fortaa"/>
              <a:buAutoNum type="arabicPeriod"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Mae tomos yn hoffi siopa.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30" name="Google Shape;330;p37"/>
          <p:cNvSpPr txBox="1"/>
          <p:nvPr/>
        </p:nvSpPr>
        <p:spPr>
          <a:xfrm>
            <a:off x="263000" y="1230163"/>
            <a:ext cx="3381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2.   Mae Mari yn hoffi canu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31" name="Google Shape;331;p37"/>
          <p:cNvSpPr txBox="1"/>
          <p:nvPr/>
        </p:nvSpPr>
        <p:spPr>
          <a:xfrm>
            <a:off x="176900" y="1985275"/>
            <a:ext cx="447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3. wyt ti eisiau dod i chwarae gyda fi?   </a:t>
            </a:r>
            <a:endParaRPr sz="17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32" name="Google Shape;332;p37"/>
          <p:cNvSpPr txBox="1"/>
          <p:nvPr/>
        </p:nvSpPr>
        <p:spPr>
          <a:xfrm>
            <a:off x="176900" y="2631775"/>
            <a:ext cx="42417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4.   Rwy’n hoffi mynd i Llangrannog. </a:t>
            </a: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33" name="Google Shape;333;p37"/>
          <p:cNvSpPr txBox="1"/>
          <p:nvPr/>
        </p:nvSpPr>
        <p:spPr>
          <a:xfrm>
            <a:off x="176900" y="3359813"/>
            <a:ext cx="4915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5.   Ga i fynd i’r tŷ bach os gwelwch yn dda</a:t>
            </a: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34" name="Google Shape;334;p37"/>
          <p:cNvSpPr txBox="1"/>
          <p:nvPr/>
        </p:nvSpPr>
        <p:spPr>
          <a:xfrm>
            <a:off x="176900" y="4087875"/>
            <a:ext cx="4038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6.   Mae’r gêm am pump o’r gloch.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35" name="Google Shape;335;p37"/>
          <p:cNvSpPr/>
          <p:nvPr/>
        </p:nvSpPr>
        <p:spPr>
          <a:xfrm>
            <a:off x="3034413" y="-7700"/>
            <a:ext cx="3075175" cy="403225"/>
          </a:xfrm>
          <a:prstGeom prst="flowChartProcess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Beth sy’n bod?</a:t>
            </a:r>
            <a:endParaRPr b="1" sz="23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36" name="Google Shape;33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9345" y="10"/>
            <a:ext cx="1044650" cy="8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37"/>
          <p:cNvSpPr txBox="1"/>
          <p:nvPr/>
        </p:nvSpPr>
        <p:spPr>
          <a:xfrm>
            <a:off x="4444100" y="575225"/>
            <a:ext cx="4476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fortaa"/>
              <a:buAutoNum type="arabicPeriod"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Mae </a:t>
            </a:r>
            <a:r>
              <a:rPr b="1"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T</a:t>
            </a: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omos yn hoffi siopa.</a:t>
            </a:r>
            <a:endParaRPr i="1"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38" name="Google Shape;338;p37"/>
          <p:cNvSpPr txBox="1"/>
          <p:nvPr/>
        </p:nvSpPr>
        <p:spPr>
          <a:xfrm>
            <a:off x="4572000" y="1244700"/>
            <a:ext cx="33819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2.   Mae Mari yn hoffi canu</a:t>
            </a:r>
            <a:r>
              <a:rPr b="1" lang="en-GB" sz="19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b="1" sz="19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39" name="Google Shape;339;p37"/>
          <p:cNvSpPr txBox="1"/>
          <p:nvPr/>
        </p:nvSpPr>
        <p:spPr>
          <a:xfrm>
            <a:off x="4572000" y="1985275"/>
            <a:ext cx="447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3. </a:t>
            </a:r>
            <a:r>
              <a:rPr b="1"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W</a:t>
            </a: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yt ti eisiau dod i chwarae gyda fi?   </a:t>
            </a:r>
            <a:endParaRPr sz="17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40" name="Google Shape;340;p37"/>
          <p:cNvSpPr txBox="1"/>
          <p:nvPr/>
        </p:nvSpPr>
        <p:spPr>
          <a:xfrm>
            <a:off x="4561700" y="2631775"/>
            <a:ext cx="42417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4.   Rwy’n hoffi mynd i </a:t>
            </a:r>
            <a:r>
              <a:rPr b="1"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L</a:t>
            </a: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angrannog. </a:t>
            </a: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41" name="Google Shape;341;p37"/>
          <p:cNvSpPr txBox="1"/>
          <p:nvPr/>
        </p:nvSpPr>
        <p:spPr>
          <a:xfrm>
            <a:off x="5092100" y="3305925"/>
            <a:ext cx="3628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5.   Ga i fynd i’r tŷ bach os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gwelwch yn dda</a:t>
            </a:r>
            <a:r>
              <a:rPr b="1"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342" name="Google Shape;342;p37"/>
          <p:cNvSpPr txBox="1"/>
          <p:nvPr/>
        </p:nvSpPr>
        <p:spPr>
          <a:xfrm>
            <a:off x="4663250" y="4087875"/>
            <a:ext cx="4038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6.   Mae’r gêm am </a:t>
            </a:r>
            <a:r>
              <a:rPr b="1" lang="en-GB" sz="17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b</a:t>
            </a:r>
            <a:r>
              <a:rPr lang="en-GB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ump o’r gloch.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3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8"/>
          <p:cNvSpPr txBox="1"/>
          <p:nvPr/>
        </p:nvSpPr>
        <p:spPr>
          <a:xfrm>
            <a:off x="1206438" y="152200"/>
            <a:ext cx="6731100" cy="15084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Comfortaa"/>
                <a:ea typeface="Comfortaa"/>
                <a:cs typeface="Comfortaa"/>
                <a:sym typeface="Comfortaa"/>
              </a:rPr>
              <a:t>Diolch yn fawr am gymryd rhan!</a:t>
            </a:r>
            <a:endParaRPr sz="4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48" name="Google Shape;348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0558" y="1660600"/>
            <a:ext cx="2784635" cy="2372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38"/>
          <p:cNvPicPr preferRelativeResize="0"/>
          <p:nvPr/>
        </p:nvPicPr>
        <p:blipFill rotWithShape="1">
          <a:blip r:embed="rId4">
            <a:alphaModFix/>
          </a:blip>
          <a:srcRect b="33856" r="9201"/>
          <a:stretch/>
        </p:blipFill>
        <p:spPr>
          <a:xfrm>
            <a:off x="2039262" y="3880075"/>
            <a:ext cx="5152071" cy="945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38"/>
          <p:cNvPicPr preferRelativeResize="0"/>
          <p:nvPr/>
        </p:nvPicPr>
        <p:blipFill rotWithShape="1">
          <a:blip r:embed="rId4">
            <a:alphaModFix/>
          </a:blip>
          <a:srcRect b="19" l="5751" r="12" t="61959"/>
          <a:stretch/>
        </p:blipFill>
        <p:spPr>
          <a:xfrm>
            <a:off x="2112663" y="4727100"/>
            <a:ext cx="5005226" cy="508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391100" y="596025"/>
            <a:ext cx="7374600" cy="4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AutoNum type="arabicPeriod"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Pa ddau liw sy’n cael ei gymysgu i wneud porffor?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0" y="1147825"/>
            <a:ext cx="7581900" cy="5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2.   Pa gêm sy’n cael ei chwarae er mwyn ennill y ‘Ryder Cup’?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2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 </a:t>
            </a:r>
            <a:endParaRPr sz="1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987475" y="1631413"/>
            <a:ext cx="68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0" y="1802963"/>
            <a:ext cx="8757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3.   Pa anifeiliaid yw’r cymeriadau ‘Tom a Jerry’ yn y cartŵn?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2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endParaRPr sz="1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29650" y="2475325"/>
            <a:ext cx="8590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4.  Pa gymeriad Disney sydd â thrwyn sy’n tyfu bob tro mae’n dweud celwydd?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457650" y="3161338"/>
            <a:ext cx="82287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5.   Ym mha ddinas yn America byddech chi dod o hyd i’r ‘Statue of Liberty’?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391100" y="3847350"/>
            <a:ext cx="86679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6.   Pa liwiau yw’r 5 cylch ar y faner Olympaidd?</a:t>
            </a:r>
            <a:r>
              <a:rPr lang="en-GB" sz="16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1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 sz="1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419875" y="4556050"/>
            <a:ext cx="8026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7.   Ym mha fis mae diwrnod Shwmae Su’ mae?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12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     </a:t>
            </a:r>
            <a:endParaRPr sz="1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75750" y="66975"/>
            <a:ext cx="1274300" cy="410000"/>
          </a:xfrm>
          <a:prstGeom prst="flowChartProcess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1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92312">
            <a:off x="7747741" y="188691"/>
            <a:ext cx="1208614" cy="1208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/>
        </p:nvSpPr>
        <p:spPr>
          <a:xfrm>
            <a:off x="410825" y="878025"/>
            <a:ext cx="5898000" cy="4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AutoNum type="arabicPeriod"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Pa ddau liw sy’n cael ei gymysgu i wneud porffor?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49350" y="1325025"/>
            <a:ext cx="7009500" cy="5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2. 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Pa gêm sy’n cael ei chwarae er mwyn ennill y ‘Ryder Cup’? </a:t>
            </a: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987475" y="1649325"/>
            <a:ext cx="6891000" cy="5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54475" y="1864625"/>
            <a:ext cx="6878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3. 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Pa anifeiliaid yw’r cymeriadau ‘Tom a Jerry’ yn y cartŵn? </a:t>
            </a: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493975" y="2385600"/>
            <a:ext cx="8590800" cy="4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4.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Pa gymeriad Disney sydd â thrwyn sy’n tyfu bob tro mae’n dweud celwydd?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     </a:t>
            </a: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493975" y="3078050"/>
            <a:ext cx="8228700" cy="4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5.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Ym mha ddinas yn America byddech chi dod o hyd i’r ‘Statue of Liberty’?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  </a:t>
            </a: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493975" y="3804500"/>
            <a:ext cx="5084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6.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Pa liwiau yw’r 5 cylch ar y faner Olympaidd?</a:t>
            </a:r>
            <a:r>
              <a:rPr lang="en-GB" sz="16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493975" y="4344475"/>
            <a:ext cx="546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7.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Ym mha mis mae diwrnod Shwmae Su’ mae?</a:t>
            </a:r>
            <a:r>
              <a:rPr lang="en-GB" sz="16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2434650" y="76200"/>
            <a:ext cx="4274700" cy="738900"/>
          </a:xfrm>
          <a:prstGeom prst="rect">
            <a:avLst/>
          </a:prstGeom>
          <a:noFill/>
          <a:ln cap="flat" cmpd="sng" w="19050">
            <a:solidFill>
              <a:srgbClr val="E24F8A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Atebion</a:t>
            </a:r>
            <a:r>
              <a:rPr b="1"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-</a:t>
            </a:r>
            <a:r>
              <a:rPr lang="en-GB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Rownd 1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(1 pwynt ar gyfer pob cwestiwn) 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6259450" y="854513"/>
            <a:ext cx="1707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coch a </a:t>
            </a:r>
            <a:r>
              <a:rPr lang="en-GB" sz="16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glas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6933275" y="1288900"/>
            <a:ext cx="730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golff</a:t>
            </a:r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6933175" y="1837250"/>
            <a:ext cx="2122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cath a llygoden</a:t>
            </a:r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819650" y="2676050"/>
            <a:ext cx="1362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Pinocchio</a:t>
            </a:r>
            <a:endParaRPr/>
          </a:p>
        </p:txBody>
      </p:sp>
      <p:sp>
        <p:nvSpPr>
          <p:cNvPr id="97" name="Google Shape;97;p16"/>
          <p:cNvSpPr txBox="1"/>
          <p:nvPr/>
        </p:nvSpPr>
        <p:spPr>
          <a:xfrm>
            <a:off x="819650" y="3381525"/>
            <a:ext cx="2033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Efrog Newydd</a:t>
            </a:r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5505875" y="3803963"/>
            <a:ext cx="3585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Coch, </a:t>
            </a:r>
            <a:r>
              <a:rPr lang="en-GB" sz="16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glas</a:t>
            </a: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, </a:t>
            </a:r>
            <a:r>
              <a:rPr lang="en-GB" sz="1600">
                <a:solidFill>
                  <a:srgbClr val="F1C232"/>
                </a:solidFill>
                <a:latin typeface="Comfortaa"/>
                <a:ea typeface="Comfortaa"/>
                <a:cs typeface="Comfortaa"/>
                <a:sym typeface="Comfortaa"/>
              </a:rPr>
              <a:t>melyn</a:t>
            </a: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, </a:t>
            </a:r>
            <a:r>
              <a:rPr lang="en-GB" sz="1600">
                <a:latin typeface="Comfortaa"/>
                <a:ea typeface="Comfortaa"/>
                <a:cs typeface="Comfortaa"/>
                <a:sym typeface="Comfortaa"/>
              </a:rPr>
              <a:t>du</a:t>
            </a: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 a </a:t>
            </a:r>
            <a:r>
              <a:rPr lang="en-GB" sz="1600">
                <a:solidFill>
                  <a:srgbClr val="00FF00"/>
                </a:solidFill>
                <a:latin typeface="Comfortaa"/>
                <a:ea typeface="Comfortaa"/>
                <a:cs typeface="Comfortaa"/>
                <a:sym typeface="Comfortaa"/>
              </a:rPr>
              <a:t>gwyrdd</a:t>
            </a:r>
            <a:endParaRPr>
              <a:solidFill>
                <a:srgbClr val="00FF00"/>
              </a:solidFill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5622700" y="4324475"/>
            <a:ext cx="2981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Hydref / October (15fed)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/>
        </p:nvSpPr>
        <p:spPr>
          <a:xfrm>
            <a:off x="808200" y="1617450"/>
            <a:ext cx="7527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1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Idiomau </a:t>
            </a:r>
            <a:endParaRPr sz="61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/>
          </a:p>
        </p:txBody>
      </p:sp>
      <p:sp>
        <p:nvSpPr>
          <p:cNvPr id="105" name="Google Shape;105;p17"/>
          <p:cNvSpPr txBox="1"/>
          <p:nvPr/>
        </p:nvSpPr>
        <p:spPr>
          <a:xfrm>
            <a:off x="3198875" y="316575"/>
            <a:ext cx="2892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FFFFFF"/>
                </a:solidFill>
                <a:highlight>
                  <a:schemeClr val="accent4"/>
                </a:highlight>
                <a:latin typeface="Comfortaa"/>
                <a:ea typeface="Comfortaa"/>
                <a:cs typeface="Comfortaa"/>
                <a:sym typeface="Comfortaa"/>
              </a:rPr>
              <a:t>Rownd 2</a:t>
            </a:r>
            <a:endParaRPr>
              <a:solidFill>
                <a:srgbClr val="FFFFFF"/>
              </a:solidFill>
              <a:highlight>
                <a:schemeClr val="accent4"/>
              </a:highlight>
            </a:endParaRPr>
          </a:p>
        </p:txBody>
      </p:sp>
      <p:pic>
        <p:nvPicPr>
          <p:cNvPr id="106" name="Google Shape;1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50887">
            <a:off x="6915026" y="392200"/>
            <a:ext cx="1879775" cy="187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 rot="-550887">
            <a:off x="556976" y="454500"/>
            <a:ext cx="1879775" cy="187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2549675" y="4106225"/>
            <a:ext cx="4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omfortaa"/>
                <a:ea typeface="Comfortaa"/>
                <a:cs typeface="Comfortaa"/>
                <a:sym typeface="Comfortaa"/>
              </a:rPr>
              <a:t>1 pwynt ar gyfer pob cwestiwn.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/>
        </p:nvSpPr>
        <p:spPr>
          <a:xfrm>
            <a:off x="551600" y="4437350"/>
            <a:ext cx="7795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8.  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Ar bigau’r....		       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llawr		B) tywod		C) drain 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4" name="Google Shape;114;p18"/>
          <p:cNvSpPr/>
          <p:nvPr/>
        </p:nvSpPr>
        <p:spPr>
          <a:xfrm>
            <a:off x="75750" y="66975"/>
            <a:ext cx="1367500" cy="410000"/>
          </a:xfrm>
          <a:prstGeom prst="flowChartProcess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2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445250" y="641025"/>
            <a:ext cx="764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fortaa"/>
              <a:buAutoNum type="arabicPeriod"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A’i wynt yn ei....		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geg		B) law		C) ddwrn</a:t>
            </a:r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551600" y="1236175"/>
            <a:ext cx="764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2. 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Cael llond....		      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bol	      B) adeilad	C) car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551600" y="1769700"/>
            <a:ext cx="764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3. 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Y cyw melyn....		      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cyntaf		B) olaf		C) cyflymaf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551600" y="2303225"/>
            <a:ext cx="764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4. 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Diwrnod i’r....		      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haul		B) cantores	C) brenin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551600" y="2836750"/>
            <a:ext cx="764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5. 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Y drwg yn y....		      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bara		B) caws		C) afal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551600" y="3401088"/>
            <a:ext cx="764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6. 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Gwneud ei orau….	      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glas		B) gwyrdd	C) melyn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551600" y="3919213"/>
            <a:ext cx="764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7.    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Taro hoelen ar ei....	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A)dafod		B) bys		C) phen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/>
        </p:nvSpPr>
        <p:spPr>
          <a:xfrm>
            <a:off x="551600" y="4437350"/>
            <a:ext cx="2488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8.    Ar bigau’r....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7" name="Google Shape;127;p19"/>
          <p:cNvSpPr/>
          <p:nvPr/>
        </p:nvSpPr>
        <p:spPr>
          <a:xfrm>
            <a:off x="75750" y="66975"/>
            <a:ext cx="1367500" cy="410000"/>
          </a:xfrm>
          <a:prstGeom prst="flowChartProcess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Rownd 2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445250" y="641025"/>
            <a:ext cx="2364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fortaa"/>
              <a:buAutoNum type="arabicPeriod"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A’i wynt yn ei....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551600" y="1236175"/>
            <a:ext cx="2364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2.   Cael llond...</a:t>
            </a: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551600" y="1769700"/>
            <a:ext cx="2166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3.   Y cyw melyn....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1" name="Google Shape;131;p19"/>
          <p:cNvSpPr txBox="1"/>
          <p:nvPr/>
        </p:nvSpPr>
        <p:spPr>
          <a:xfrm>
            <a:off x="551600" y="2303225"/>
            <a:ext cx="2258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4.   Diwrnod i’r....	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551600" y="2836750"/>
            <a:ext cx="2488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5.   Y drwg yn y....     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551600" y="3401100"/>
            <a:ext cx="2488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6.   Gwneud ei orau….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551600" y="3919225"/>
            <a:ext cx="2688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7.    Taro hoelen ar ei...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2932450" y="641025"/>
            <a:ext cx="501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geg		B) law		C) </a:t>
            </a: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ddwrn</a:t>
            </a:r>
            <a:endParaRPr/>
          </a:p>
        </p:txBody>
      </p:sp>
      <p:sp>
        <p:nvSpPr>
          <p:cNvPr id="136" name="Google Shape;136;p19"/>
          <p:cNvSpPr txBox="1"/>
          <p:nvPr/>
        </p:nvSpPr>
        <p:spPr>
          <a:xfrm>
            <a:off x="3277300" y="1205363"/>
            <a:ext cx="4329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</a:t>
            </a: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bol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	          B) adeilad	  C) car</a:t>
            </a:r>
            <a:endParaRPr/>
          </a:p>
        </p:txBody>
      </p:sp>
      <p:sp>
        <p:nvSpPr>
          <p:cNvPr id="137" name="Google Shape;137;p19"/>
          <p:cNvSpPr txBox="1"/>
          <p:nvPr/>
        </p:nvSpPr>
        <p:spPr>
          <a:xfrm>
            <a:off x="3169900" y="1750450"/>
            <a:ext cx="5650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cyntaf         B) </a:t>
            </a: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olaf	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	    C) cyflymaf</a:t>
            </a:r>
            <a:endParaRPr/>
          </a:p>
        </p:txBody>
      </p:sp>
      <p:sp>
        <p:nvSpPr>
          <p:cNvPr id="138" name="Google Shape;138;p19"/>
          <p:cNvSpPr txBox="1"/>
          <p:nvPr/>
        </p:nvSpPr>
        <p:spPr>
          <a:xfrm>
            <a:off x="3277300" y="2299375"/>
            <a:ext cx="4606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haul		  B) cantores	   C) </a:t>
            </a: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brenin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9" name="Google Shape;139;p19"/>
          <p:cNvSpPr txBox="1"/>
          <p:nvPr/>
        </p:nvSpPr>
        <p:spPr>
          <a:xfrm>
            <a:off x="3277300" y="2832900"/>
            <a:ext cx="3915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bara		  B)</a:t>
            </a: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 caws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		   C) afal</a:t>
            </a:r>
            <a:endParaRPr/>
          </a:p>
        </p:txBody>
      </p:sp>
      <p:sp>
        <p:nvSpPr>
          <p:cNvPr id="140" name="Google Shape;140;p19"/>
          <p:cNvSpPr txBox="1"/>
          <p:nvPr/>
        </p:nvSpPr>
        <p:spPr>
          <a:xfrm>
            <a:off x="3277300" y="3366438"/>
            <a:ext cx="5542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</a:t>
            </a: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glas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		  B) gwyrdd	  C) melyn</a:t>
            </a:r>
            <a:endParaRPr/>
          </a:p>
        </p:txBody>
      </p:sp>
      <p:sp>
        <p:nvSpPr>
          <p:cNvPr id="141" name="Google Shape;141;p19"/>
          <p:cNvSpPr txBox="1"/>
          <p:nvPr/>
        </p:nvSpPr>
        <p:spPr>
          <a:xfrm>
            <a:off x="3446200" y="3901900"/>
            <a:ext cx="3992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A)dafod	       B) bys		C) </a:t>
            </a: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phen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42" name="Google Shape;142;p19"/>
          <p:cNvSpPr txBox="1"/>
          <p:nvPr/>
        </p:nvSpPr>
        <p:spPr>
          <a:xfrm>
            <a:off x="3377825" y="4437350"/>
            <a:ext cx="5542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-GB" sz="1600">
                <a:solidFill>
                  <a:srgbClr val="0070C0"/>
                </a:solidFill>
                <a:latin typeface="Comfortaa"/>
                <a:ea typeface="Comfortaa"/>
                <a:cs typeface="Comfortaa"/>
                <a:sym typeface="Comfortaa"/>
              </a:rPr>
              <a:t>A) llawr		B) tywod		C)</a:t>
            </a:r>
            <a:r>
              <a:rPr lang="en-GB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 drain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/>
        </p:nvSpPr>
        <p:spPr>
          <a:xfrm>
            <a:off x="563225" y="1806475"/>
            <a:ext cx="81639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Anagramau</a:t>
            </a:r>
            <a:r>
              <a:rPr lang="en-GB" sz="47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Cymraeg</a:t>
            </a:r>
            <a:r>
              <a:rPr lang="en-GB" sz="47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47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/>
          </a:p>
        </p:txBody>
      </p:sp>
      <p:sp>
        <p:nvSpPr>
          <p:cNvPr id="148" name="Google Shape;148;p20"/>
          <p:cNvSpPr txBox="1"/>
          <p:nvPr/>
        </p:nvSpPr>
        <p:spPr>
          <a:xfrm>
            <a:off x="3198875" y="316575"/>
            <a:ext cx="3019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FFFFFF"/>
                </a:solidFill>
                <a:highlight>
                  <a:srgbClr val="FF9900"/>
                </a:highlight>
                <a:latin typeface="Comfortaa"/>
                <a:ea typeface="Comfortaa"/>
                <a:cs typeface="Comfortaa"/>
                <a:sym typeface="Comfortaa"/>
              </a:rPr>
              <a:t>Rownd 3</a:t>
            </a:r>
            <a:endParaRPr>
              <a:solidFill>
                <a:srgbClr val="FFFFFF"/>
              </a:solidFill>
              <a:highlight>
                <a:srgbClr val="FF9900"/>
              </a:highlight>
            </a:endParaRPr>
          </a:p>
        </p:txBody>
      </p:sp>
      <p:pic>
        <p:nvPicPr>
          <p:cNvPr id="149" name="Google Shape;14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1851">
            <a:off x="440975" y="258025"/>
            <a:ext cx="1201950" cy="1201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0"/>
          <p:cNvSpPr txBox="1"/>
          <p:nvPr/>
        </p:nvSpPr>
        <p:spPr>
          <a:xfrm>
            <a:off x="2549675" y="4106225"/>
            <a:ext cx="415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Comfortaa"/>
                <a:ea typeface="Comfortaa"/>
                <a:cs typeface="Comfortaa"/>
                <a:sym typeface="Comfortaa"/>
              </a:rPr>
              <a:t>1 pwynt ar gyfer pob cwestiwn.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/>
          <p:nvPr/>
        </p:nvSpPr>
        <p:spPr>
          <a:xfrm>
            <a:off x="2619450" y="122275"/>
            <a:ext cx="39051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Anagram Cymraeg</a:t>
            </a:r>
            <a:r>
              <a:rPr lang="en-GB" sz="47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36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i="1" sz="900"/>
          </a:p>
        </p:txBody>
      </p:sp>
      <p:sp>
        <p:nvSpPr>
          <p:cNvPr id="156" name="Google Shape;156;p21"/>
          <p:cNvSpPr txBox="1"/>
          <p:nvPr/>
        </p:nvSpPr>
        <p:spPr>
          <a:xfrm>
            <a:off x="517250" y="1353350"/>
            <a:ext cx="25590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Comfortaa"/>
                <a:ea typeface="Comfortaa"/>
                <a:cs typeface="Comfortaa"/>
                <a:sym typeface="Comfortaa"/>
              </a:rPr>
              <a:t>tywab</a:t>
            </a:r>
            <a:endParaRPr sz="6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7" name="Google Shape;157;p21"/>
          <p:cNvSpPr txBox="1"/>
          <p:nvPr/>
        </p:nvSpPr>
        <p:spPr>
          <a:xfrm>
            <a:off x="6067750" y="1361750"/>
            <a:ext cx="2559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Comfortaa"/>
                <a:ea typeface="Comfortaa"/>
                <a:cs typeface="Comfortaa"/>
                <a:sym typeface="Comfortaa"/>
              </a:rPr>
              <a:t>bwyta</a:t>
            </a:r>
            <a:endParaRPr sz="60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58" name="Google Shape;15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2500" y="1323725"/>
            <a:ext cx="2559000" cy="1477168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1"/>
          <p:cNvSpPr/>
          <p:nvPr/>
        </p:nvSpPr>
        <p:spPr>
          <a:xfrm>
            <a:off x="75750" y="66975"/>
            <a:ext cx="1565000" cy="410000"/>
          </a:xfrm>
          <a:prstGeom prst="flowChartProcess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Enghraifft</a:t>
            </a:r>
            <a:endParaRPr sz="25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472042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