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59" r:id="rId6"/>
    <p:sldId id="260" r:id="rId7"/>
    <p:sldId id="261" r:id="rId8"/>
    <p:sldId id="262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66DA321-1103-4E21-ADB5-FBCEA681F32A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1F8AB30-A807-43D3-A2A5-AF679937537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71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6CDD62-699B-4AAD-B279-163FEDDEA395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5375F6-F8D4-4C03-9626-A70488FB1D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82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CAF463-62DB-4DCB-9D66-13C1C3F84083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1387FF-E9B4-4B67-9CEB-F426D7AC96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15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B3C715-2434-47F8-ACC7-6FF277E2BA9A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CAFC74-4FB9-4C55-B44B-69EBF131451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52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4CF5CD-212A-42D1-A8E0-9EF918F028B5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26C135-4DBF-434D-B5C2-C950A108A4C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1196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9DBC76-A651-4454-BF63-FFAB73F272B7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F820B6-8CAA-42CF-8058-8726B1A18F9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47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1388E5-304F-40EF-831A-A4554A1AD54F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2EBEE8-023C-4D67-8CE3-D3B6190079D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1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4E0B0C-CFF9-41F2-A571-BB00B0FE958C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EB5708-A2BA-4480-9920-50BDDB637FE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82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966116-F149-4FCE-BC03-4615195B03EB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0A4577-07E9-4EAD-AE4C-4F07B4484F8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4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F7690D-E734-4BA9-AA0B-62CAE5670718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3A054D-11A0-44CE-B7D2-9BF35F45156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56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F01366-8408-4013-AF0E-61E10E800ECF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F77C8B-96BF-458D-AFBB-206B23E39C3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5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170346-3EB1-4EF3-8FFA-C3FD8080B0E9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106153-DCF1-4951-B806-7C4AC04F159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4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76FC652-8A5B-412A-A12D-5732C82C44B0}" type="datetime1">
              <a:rPr lang="en-GB"/>
              <a:pPr lvl="0"/>
              <a:t>07/12/2020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7F4392A-1D62-407A-9BEF-BC5910F0FD66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12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1340766"/>
            <a:ext cx="8229600" cy="1152125"/>
          </a:xfrm>
        </p:spPr>
        <p:txBody>
          <a:bodyPr/>
          <a:lstStyle/>
          <a:p>
            <a:pPr lvl="0"/>
            <a:r>
              <a:rPr lang="en-GB" sz="4000"/>
              <a:t>Prosiect Cwis</a:t>
            </a:r>
            <a:br>
              <a:rPr lang="en-GB" sz="4000"/>
            </a:br>
            <a:r>
              <a:rPr lang="en-GB" sz="4000"/>
              <a:t>‘Dim Clem’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3284982"/>
            <a:ext cx="8229600" cy="2841177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en-GB"/>
              <a:t>Pob Lwc!!!</a:t>
            </a:r>
          </a:p>
        </p:txBody>
      </p:sp>
      <p:pic>
        <p:nvPicPr>
          <p:cNvPr id="4" name="Picture 5" descr="Gwaelod P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5121270"/>
            <a:ext cx="9144000" cy="1736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565C7DC-132A-4F6B-A202-B688D87467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393"/>
            <a:ext cx="1728192" cy="84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457200" y="760406"/>
            <a:ext cx="8229600" cy="5260882"/>
          </a:xfrm>
        </p:spPr>
        <p:txBody>
          <a:bodyPr/>
          <a:lstStyle/>
          <a:p>
            <a:pPr marL="0" lvl="0" indent="0" algn="ctr">
              <a:spcBef>
                <a:spcPts val="700"/>
              </a:spcBef>
              <a:buNone/>
            </a:pPr>
            <a:r>
              <a:rPr lang="en-GB" sz="2800" b="1" dirty="0" err="1">
                <a:solidFill>
                  <a:srgbClr val="1F497D"/>
                </a:solidFill>
              </a:rPr>
              <a:t>Rownd</a:t>
            </a:r>
            <a:r>
              <a:rPr lang="en-GB" sz="2800" b="1" dirty="0">
                <a:solidFill>
                  <a:srgbClr val="1F497D"/>
                </a:solidFill>
              </a:rPr>
              <a:t> 1 (1 </a:t>
            </a:r>
            <a:r>
              <a:rPr lang="en-GB" sz="2800" b="1" dirty="0" err="1">
                <a:solidFill>
                  <a:srgbClr val="1F497D"/>
                </a:solidFill>
              </a:rPr>
              <a:t>pwynt</a:t>
            </a:r>
            <a:r>
              <a:rPr lang="en-GB" sz="2800" b="1" dirty="0">
                <a:solidFill>
                  <a:srgbClr val="1F497D"/>
                </a:solidFill>
              </a:rPr>
              <a:t> </a:t>
            </a:r>
            <a:r>
              <a:rPr lang="en-GB" sz="2800" b="1" dirty="0" err="1">
                <a:solidFill>
                  <a:srgbClr val="1F497D"/>
                </a:solidFill>
              </a:rPr>
              <a:t>ar</a:t>
            </a:r>
            <a:r>
              <a:rPr lang="en-GB" sz="2800" b="1" dirty="0">
                <a:solidFill>
                  <a:srgbClr val="1F497D"/>
                </a:solidFill>
              </a:rPr>
              <a:t> </a:t>
            </a:r>
            <a:r>
              <a:rPr lang="en-GB" sz="2800" b="1" dirty="0" err="1">
                <a:solidFill>
                  <a:srgbClr val="1F497D"/>
                </a:solidFill>
              </a:rPr>
              <a:t>gyfer</a:t>
            </a:r>
            <a:r>
              <a:rPr lang="en-GB" sz="2800" b="1" dirty="0">
                <a:solidFill>
                  <a:srgbClr val="1F497D"/>
                </a:solidFill>
              </a:rPr>
              <a:t> </a:t>
            </a:r>
            <a:r>
              <a:rPr lang="en-GB" sz="2800" b="1" dirty="0" err="1">
                <a:solidFill>
                  <a:srgbClr val="1F497D"/>
                </a:solidFill>
              </a:rPr>
              <a:t>pob</a:t>
            </a:r>
            <a:r>
              <a:rPr lang="en-GB" sz="2800" b="1" dirty="0">
                <a:solidFill>
                  <a:srgbClr val="1F497D"/>
                </a:solidFill>
              </a:rPr>
              <a:t> </a:t>
            </a:r>
            <a:r>
              <a:rPr lang="en-GB" sz="2800" b="1" dirty="0" err="1">
                <a:solidFill>
                  <a:srgbClr val="1F497D"/>
                </a:solidFill>
              </a:rPr>
              <a:t>cwestiwn</a:t>
            </a:r>
            <a:r>
              <a:rPr lang="en-GB" sz="2800" b="1" dirty="0">
                <a:solidFill>
                  <a:srgbClr val="1F497D"/>
                </a:solidFill>
              </a:rPr>
              <a:t>)</a:t>
            </a:r>
            <a:endParaRPr lang="cy-GB" sz="1800" b="1" dirty="0">
              <a:solidFill>
                <a:srgbClr val="1F497D"/>
              </a:solidFill>
            </a:endParaRP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17375E"/>
                </a:solidFill>
                <a:latin typeface="Calibri" panose="020F0502020204030204" pitchFamily="34" charset="0"/>
              </a:rPr>
              <a:t>1) </a:t>
            </a:r>
            <a:r>
              <a:rPr lang="cy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Pa wlad enillodd bencampwriaeth y 6 gwlad eleni?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2) Ym mha dref yng Nghymru y lleolir y rhaglen deledu ‘Gavin and Stacey’?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215968"/>
                </a:solidFill>
                <a:latin typeface="Calibri" panose="020F0502020204030204" pitchFamily="34" charset="0"/>
              </a:rPr>
              <a:t>3) I ba grŵp pop mae aelodau Jessie, </a:t>
            </a:r>
            <a:r>
              <a:rPr lang="cy-GB" sz="1800" b="1" dirty="0" err="1">
                <a:solidFill>
                  <a:srgbClr val="215968"/>
                </a:solidFill>
                <a:latin typeface="Calibri" panose="020F0502020204030204" pitchFamily="34" charset="0"/>
              </a:rPr>
              <a:t>Leigh</a:t>
            </a:r>
            <a:r>
              <a:rPr lang="cy-GB" sz="1800" b="1" dirty="0">
                <a:solidFill>
                  <a:srgbClr val="215968"/>
                </a:solidFill>
                <a:latin typeface="Calibri" panose="020F0502020204030204" pitchFamily="34" charset="0"/>
              </a:rPr>
              <a:t>-Anne, Jade a Perrie yn perthyn?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4</a:t>
            </a:r>
            <a:r>
              <a:rPr lang="cy-GB" sz="1800" b="1" dirty="0">
                <a:solidFill>
                  <a:srgbClr val="00B050"/>
                </a:solidFill>
                <a:latin typeface="Calibri" panose="020F0502020204030204" pitchFamily="34" charset="0"/>
              </a:rPr>
              <a:t>) </a:t>
            </a:r>
            <a:r>
              <a:rPr lang="cy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Pa 1 o’r rhaglenni yma i blant sydd ar S4C?</a:t>
            </a:r>
            <a:r>
              <a:rPr lang="cy-GB" sz="18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cy-GB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Stwnsh Sadwrn, Stwnsh Sul neu Stwnsh Llun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5) Pa wlad ym Mhrydain sydd â’r boblogaeth fwyaf?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Cymru, Lloegr, Alban neu Gogledd Iwerddon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17375E"/>
                </a:solidFill>
                <a:latin typeface="Calibri" panose="020F0502020204030204" pitchFamily="34" charset="0"/>
              </a:rPr>
              <a:t>6) Pa glwb pêl droed sy’n chwarae gartref yn ‘Stadiwm Emirates’?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7)</a:t>
            </a:r>
            <a:r>
              <a:rPr lang="cy-GB" sz="1800" b="1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cy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Ym mha fis rydym yn dathlu Dydd Santes Dwynwen?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8) Beth yw enw’r stadiwm lle mae Cymru yn chwarae eu gemau rygbi cartref fel arfer?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9) Enwch y Dyn Eira yn y ffilm Frozen?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cy-GB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10) Pryd cafodd S4C ei lansio? </a:t>
            </a:r>
            <a:r>
              <a:rPr lang="cy-GB" sz="1800" b="1" dirty="0">
                <a:solidFill>
                  <a:srgbClr val="FF0000"/>
                </a:solidFill>
                <a:latin typeface="Calibri" panose="020F0502020204030204" pitchFamily="34" charset="0"/>
              </a:rPr>
              <a:t>1982, 1988, 1990</a:t>
            </a:r>
            <a:r>
              <a:rPr lang="cy-GB" sz="1800" b="1" dirty="0">
                <a:solidFill>
                  <a:srgbClr val="1F497D"/>
                </a:solidFill>
                <a:latin typeface="Calibri" panose="020F0502020204030204" pitchFamily="34" charset="0"/>
              </a:rPr>
              <a:t>.</a:t>
            </a:r>
            <a:endParaRPr lang="en-GB" sz="1800" dirty="0"/>
          </a:p>
          <a:p>
            <a:pPr marL="0" lvl="0" indent="0">
              <a:spcBef>
                <a:spcPts val="400"/>
              </a:spcBef>
              <a:buNone/>
            </a:pPr>
            <a:endParaRPr lang="en-GB" sz="1600" dirty="0"/>
          </a:p>
        </p:txBody>
      </p:sp>
      <p:pic>
        <p:nvPicPr>
          <p:cNvPr id="4" name="Picture 5" descr="Gwaelod P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6008304"/>
            <a:ext cx="9144000" cy="84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F46153B-1BEE-4274-97E4-7DD2CCE44B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393"/>
            <a:ext cx="1728192" cy="84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endParaRPr lang="en-GB" sz="1800" dirty="0"/>
          </a:p>
        </p:txBody>
      </p:sp>
      <p:pic>
        <p:nvPicPr>
          <p:cNvPr id="4" name="Picture 5" descr="Gwaelod P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5121270"/>
            <a:ext cx="9144000" cy="17367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179515" y="1628802"/>
            <a:ext cx="216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2144752" y="1636620"/>
            <a:ext cx="216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8" name="TextBox 16"/>
          <p:cNvSpPr txBox="1"/>
          <p:nvPr/>
        </p:nvSpPr>
        <p:spPr>
          <a:xfrm>
            <a:off x="4271308" y="1636620"/>
            <a:ext cx="216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9" name="TextBox 18"/>
          <p:cNvSpPr txBox="1"/>
          <p:nvPr/>
        </p:nvSpPr>
        <p:spPr>
          <a:xfrm>
            <a:off x="6662739" y="1700811"/>
            <a:ext cx="216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10" name="TextBox 19"/>
          <p:cNvSpPr txBox="1"/>
          <p:nvPr/>
        </p:nvSpPr>
        <p:spPr>
          <a:xfrm>
            <a:off x="203801" y="4053224"/>
            <a:ext cx="216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11" name="TextBox 20"/>
          <p:cNvSpPr txBox="1"/>
          <p:nvPr/>
        </p:nvSpPr>
        <p:spPr>
          <a:xfrm>
            <a:off x="2252770" y="4060914"/>
            <a:ext cx="216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12" name="TextBox 21"/>
          <p:cNvSpPr txBox="1"/>
          <p:nvPr/>
        </p:nvSpPr>
        <p:spPr>
          <a:xfrm>
            <a:off x="4271308" y="4111572"/>
            <a:ext cx="216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</a:t>
            </a:r>
          </a:p>
        </p:txBody>
      </p:sp>
      <p:sp>
        <p:nvSpPr>
          <p:cNvPr id="13" name="TextBox 22"/>
          <p:cNvSpPr txBox="1"/>
          <p:nvPr/>
        </p:nvSpPr>
        <p:spPr>
          <a:xfrm>
            <a:off x="6675394" y="4111572"/>
            <a:ext cx="216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8</a:t>
            </a:r>
          </a:p>
        </p:txBody>
      </p:sp>
      <p:pic>
        <p:nvPicPr>
          <p:cNvPr id="16" name="Llun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19114" y="4055729"/>
            <a:ext cx="1616073" cy="2017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2" descr="Image result for martyn geraint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575361" y="4053224"/>
            <a:ext cx="1615479" cy="204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7" descr="http://cdn.images.express.co.uk/img/dynamic/67/590x/Ramsey-612063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6981361" y="4049328"/>
            <a:ext cx="1832402" cy="1981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Image result for Adam price">
            <a:extLst>
              <a:ext uri="{FF2B5EF4-FFF2-40B4-BE49-F238E27FC236}">
                <a16:creationId xmlns:a16="http://schemas.microsoft.com/office/drawing/2014/main" id="{71FA44C6-EB29-44CD-92B4-455DE027C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248" y="1791331"/>
            <a:ext cx="1533192" cy="195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mari grug">
            <a:extLst>
              <a:ext uri="{FF2B5EF4-FFF2-40B4-BE49-F238E27FC236}">
                <a16:creationId xmlns:a16="http://schemas.microsoft.com/office/drawing/2014/main" id="{7603343E-F2CC-4793-90F1-C6652F592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757" y="2224935"/>
            <a:ext cx="2032000" cy="147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taron egerton">
            <a:extLst>
              <a:ext uri="{FF2B5EF4-FFF2-40B4-BE49-F238E27FC236}">
                <a16:creationId xmlns:a16="http://schemas.microsoft.com/office/drawing/2014/main" id="{F3C554BB-ED89-4EFE-9195-F604539CF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2" y="1931681"/>
            <a:ext cx="1832402" cy="184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lun Wyn Jones: Wales aiming to help lift nation in France clash | Rugby  Union News | Sky Sports">
            <a:extLst>
              <a:ext uri="{FF2B5EF4-FFF2-40B4-BE49-F238E27FC236}">
                <a16:creationId xmlns:a16="http://schemas.microsoft.com/office/drawing/2014/main" id="{410DC3DA-2312-47C7-A46F-94CA36E05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598" y="2289126"/>
            <a:ext cx="2596432" cy="146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uth Jones: 'My biggest disappointment? The Guardian's review of my book' | Ruth  Jones | The Guardian">
            <a:extLst>
              <a:ext uri="{FF2B5EF4-FFF2-40B4-BE49-F238E27FC236}">
                <a16:creationId xmlns:a16="http://schemas.microsoft.com/office/drawing/2014/main" id="{B279CD85-4EFE-40B8-ACDB-8953FF5B2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2" y="3991413"/>
            <a:ext cx="1735088" cy="216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E9B068A-6A39-4B6D-973F-85DD67E4B9F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045"/>
            <a:ext cx="1728192" cy="84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en-GB" sz="1800"/>
            </a:br>
            <a:br>
              <a:rPr lang="en-GB" sz="1800"/>
            </a:br>
            <a:br>
              <a:rPr lang="en-GB" sz="1800"/>
            </a:br>
            <a:br>
              <a:rPr lang="en-GB" sz="1800"/>
            </a:br>
            <a:br>
              <a:rPr lang="en-GB" sz="1800"/>
            </a:br>
            <a:endParaRPr lang="en-GB" sz="1800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457200" y="981078"/>
            <a:ext cx="8229600" cy="5145081"/>
          </a:xfrm>
        </p:spPr>
        <p:txBody>
          <a:bodyPr/>
          <a:lstStyle/>
          <a:p>
            <a:pPr marL="0" lvl="0" indent="0" algn="ctr">
              <a:spcBef>
                <a:spcPts val="400"/>
              </a:spcBef>
              <a:buNone/>
            </a:pPr>
            <a:r>
              <a:rPr lang="en-GB" sz="2800" dirty="0" err="1">
                <a:solidFill>
                  <a:srgbClr val="1F497D"/>
                </a:solidFill>
              </a:rPr>
              <a:t>Rownd</a:t>
            </a:r>
            <a:r>
              <a:rPr lang="en-GB" sz="2800" dirty="0">
                <a:solidFill>
                  <a:srgbClr val="1F497D"/>
                </a:solidFill>
              </a:rPr>
              <a:t> 3 -</a:t>
            </a:r>
            <a:r>
              <a:rPr lang="en-GB" sz="2800" dirty="0" err="1">
                <a:solidFill>
                  <a:srgbClr val="1F497D"/>
                </a:solidFill>
              </a:rPr>
              <a:t>Mathemateg</a:t>
            </a:r>
            <a:r>
              <a:rPr lang="en-GB" sz="2800" dirty="0">
                <a:solidFill>
                  <a:srgbClr val="1F497D"/>
                </a:solidFill>
              </a:rPr>
              <a:t> </a:t>
            </a:r>
            <a:r>
              <a:rPr lang="en-GB" sz="1800" dirty="0">
                <a:solidFill>
                  <a:srgbClr val="1F497D"/>
                </a:solidFill>
              </a:rPr>
              <a:t>(1 </a:t>
            </a:r>
            <a:r>
              <a:rPr lang="en-GB" sz="1800" dirty="0" err="1">
                <a:solidFill>
                  <a:srgbClr val="1F497D"/>
                </a:solidFill>
              </a:rPr>
              <a:t>bwynt</a:t>
            </a:r>
            <a:r>
              <a:rPr lang="en-GB" sz="1800" dirty="0">
                <a:solidFill>
                  <a:srgbClr val="1F497D"/>
                </a:solidFill>
              </a:rPr>
              <a:t> </a:t>
            </a:r>
            <a:r>
              <a:rPr lang="en-GB" sz="1800" dirty="0" err="1">
                <a:solidFill>
                  <a:srgbClr val="1F497D"/>
                </a:solidFill>
              </a:rPr>
              <a:t>ar</a:t>
            </a:r>
            <a:r>
              <a:rPr lang="en-GB" sz="1800" dirty="0">
                <a:solidFill>
                  <a:srgbClr val="1F497D"/>
                </a:solidFill>
              </a:rPr>
              <a:t> </a:t>
            </a:r>
            <a:r>
              <a:rPr lang="en-GB" sz="1800" dirty="0" err="1">
                <a:solidFill>
                  <a:srgbClr val="1F497D"/>
                </a:solidFill>
              </a:rPr>
              <a:t>gyfer</a:t>
            </a:r>
            <a:r>
              <a:rPr lang="en-GB" sz="1800" dirty="0">
                <a:solidFill>
                  <a:srgbClr val="1F497D"/>
                </a:solidFill>
              </a:rPr>
              <a:t> </a:t>
            </a:r>
            <a:r>
              <a:rPr lang="en-GB" sz="1800" dirty="0" err="1">
                <a:solidFill>
                  <a:srgbClr val="1F497D"/>
                </a:solidFill>
              </a:rPr>
              <a:t>pob</a:t>
            </a:r>
            <a:r>
              <a:rPr lang="en-GB" sz="1800" dirty="0">
                <a:solidFill>
                  <a:srgbClr val="1F497D"/>
                </a:solidFill>
              </a:rPr>
              <a:t> </a:t>
            </a:r>
            <a:r>
              <a:rPr lang="en-GB" sz="1800" dirty="0" err="1">
                <a:solidFill>
                  <a:srgbClr val="1F497D"/>
                </a:solidFill>
              </a:rPr>
              <a:t>cwestiwn</a:t>
            </a:r>
            <a:r>
              <a:rPr lang="en-GB" sz="1800" dirty="0">
                <a:solidFill>
                  <a:srgbClr val="1F497D"/>
                </a:solidFill>
              </a:rPr>
              <a:t>) </a:t>
            </a:r>
            <a:endParaRPr lang="en-GB" sz="1800" dirty="0"/>
          </a:p>
          <a:p>
            <a:pPr lvl="0"/>
            <a:r>
              <a:rPr lang="en-GB" sz="1800" b="1" dirty="0">
                <a:solidFill>
                  <a:srgbClr val="1F497D"/>
                </a:solidFill>
              </a:rPr>
              <a:t>1) 549 x 3 = ?</a:t>
            </a:r>
          </a:p>
          <a:p>
            <a:pPr lvl="0"/>
            <a:r>
              <a:rPr lang="en-GB" sz="1800" b="1" dirty="0">
                <a:solidFill>
                  <a:srgbClr val="1F497D"/>
                </a:solidFill>
              </a:rPr>
              <a:t>2) 736 – 481 = ?</a:t>
            </a:r>
          </a:p>
          <a:p>
            <a:pPr lvl="0"/>
            <a:r>
              <a:rPr lang="en-GB" sz="1800" b="1" dirty="0">
                <a:solidFill>
                  <a:srgbClr val="1F497D"/>
                </a:solidFill>
              </a:rPr>
              <a:t>3) </a:t>
            </a:r>
            <a:r>
              <a:rPr lang="en-GB" sz="1800" b="1" dirty="0" err="1">
                <a:solidFill>
                  <a:srgbClr val="1F497D"/>
                </a:solidFill>
              </a:rPr>
              <a:t>Rhowch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amseroedd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hyn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mewn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trefn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gan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ddechrau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gyda’r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lleiaf</a:t>
            </a:r>
            <a:r>
              <a:rPr lang="en-GB" sz="1800" b="1" dirty="0">
                <a:solidFill>
                  <a:srgbClr val="1F497D"/>
                </a:solidFill>
              </a:rPr>
              <a:t> – </a:t>
            </a:r>
          </a:p>
          <a:p>
            <a:pPr lvl="0">
              <a:buNone/>
            </a:pPr>
            <a:r>
              <a:rPr lang="en-GB" sz="1800" b="1" dirty="0">
                <a:solidFill>
                  <a:srgbClr val="1F497D"/>
                </a:solidFill>
              </a:rPr>
              <a:t>                     5 </a:t>
            </a:r>
            <a:r>
              <a:rPr lang="en-GB" sz="1800" b="1" dirty="0" err="1">
                <a:solidFill>
                  <a:srgbClr val="1F497D"/>
                </a:solidFill>
              </a:rPr>
              <a:t>munud</a:t>
            </a:r>
            <a:r>
              <a:rPr lang="en-GB" sz="1800" b="1" dirty="0">
                <a:solidFill>
                  <a:srgbClr val="1F497D"/>
                </a:solidFill>
              </a:rPr>
              <a:t>, 180 </a:t>
            </a:r>
            <a:r>
              <a:rPr lang="en-GB" sz="1800" b="1" dirty="0" err="1">
                <a:solidFill>
                  <a:srgbClr val="1F497D"/>
                </a:solidFill>
              </a:rPr>
              <a:t>eiliad</a:t>
            </a:r>
            <a:r>
              <a:rPr lang="en-GB" sz="1800" b="1" dirty="0">
                <a:solidFill>
                  <a:srgbClr val="1F497D"/>
                </a:solidFill>
              </a:rPr>
              <a:t>, 320 </a:t>
            </a:r>
            <a:r>
              <a:rPr lang="en-GB" sz="1800" b="1" dirty="0" err="1">
                <a:solidFill>
                  <a:srgbClr val="1F497D"/>
                </a:solidFill>
              </a:rPr>
              <a:t>eiliad</a:t>
            </a:r>
            <a:r>
              <a:rPr lang="en-GB" sz="1800" b="1" dirty="0">
                <a:solidFill>
                  <a:srgbClr val="1F497D"/>
                </a:solidFill>
              </a:rPr>
              <a:t>, 4 </a:t>
            </a:r>
            <a:r>
              <a:rPr lang="en-GB" sz="1800" b="1" dirty="0" err="1">
                <a:solidFill>
                  <a:srgbClr val="1F497D"/>
                </a:solidFill>
              </a:rPr>
              <a:t>munud</a:t>
            </a:r>
            <a:endParaRPr lang="en-GB" sz="1800" b="1" dirty="0">
              <a:solidFill>
                <a:srgbClr val="1F497D"/>
              </a:solidFill>
            </a:endParaRPr>
          </a:p>
          <a:p>
            <a:pPr lvl="0"/>
            <a:r>
              <a:rPr lang="en-GB" sz="1800" b="1" dirty="0">
                <a:solidFill>
                  <a:srgbClr val="1F497D"/>
                </a:solidFill>
              </a:rPr>
              <a:t>4) 1465 + 1748 = ?</a:t>
            </a:r>
          </a:p>
          <a:p>
            <a:pPr lvl="0"/>
            <a:r>
              <a:rPr lang="en-GB" sz="1800" b="1" dirty="0">
                <a:solidFill>
                  <a:srgbClr val="1F497D"/>
                </a:solidFill>
              </a:rPr>
              <a:t>5) </a:t>
            </a:r>
            <a:r>
              <a:rPr lang="en-GB" sz="1800" b="1" dirty="0" err="1">
                <a:solidFill>
                  <a:srgbClr val="1F497D"/>
                </a:solidFill>
              </a:rPr>
              <a:t>Defnyddiwch</a:t>
            </a:r>
            <a:r>
              <a:rPr lang="en-GB" sz="1800" b="1" dirty="0">
                <a:solidFill>
                  <a:srgbClr val="1F497D"/>
                </a:solidFill>
              </a:rPr>
              <a:t> y </a:t>
            </a:r>
            <a:r>
              <a:rPr lang="en-GB" sz="1800" b="1" dirty="0" err="1">
                <a:solidFill>
                  <a:srgbClr val="1F497D"/>
                </a:solidFill>
              </a:rPr>
              <a:t>cliwiau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yma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i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ddyfalu’r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ateb</a:t>
            </a:r>
            <a:r>
              <a:rPr lang="en-GB" sz="1800" b="1" dirty="0">
                <a:solidFill>
                  <a:srgbClr val="1F497D"/>
                </a:solidFill>
              </a:rPr>
              <a:t> –</a:t>
            </a:r>
          </a:p>
          <a:p>
            <a:pPr marL="0" lvl="0" indent="0">
              <a:buNone/>
            </a:pPr>
            <a:r>
              <a:rPr lang="en-GB" sz="1800" b="1" dirty="0" err="1">
                <a:solidFill>
                  <a:srgbClr val="1F497D"/>
                </a:solidFill>
              </a:rPr>
              <a:t>Mae’n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fwy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na</a:t>
            </a:r>
            <a:r>
              <a:rPr lang="en-GB" sz="1800" b="1" dirty="0">
                <a:solidFill>
                  <a:srgbClr val="1F497D"/>
                </a:solidFill>
              </a:rPr>
              <a:t> 10</a:t>
            </a:r>
          </a:p>
          <a:p>
            <a:pPr marL="0" lvl="0" indent="0">
              <a:buNone/>
            </a:pPr>
            <a:r>
              <a:rPr lang="en-GB" sz="1800" b="1" dirty="0" err="1">
                <a:solidFill>
                  <a:srgbClr val="1F497D"/>
                </a:solidFill>
              </a:rPr>
              <a:t>Llai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na</a:t>
            </a:r>
            <a:r>
              <a:rPr lang="en-GB" sz="1800" b="1" dirty="0">
                <a:solidFill>
                  <a:srgbClr val="1F497D"/>
                </a:solidFill>
              </a:rPr>
              <a:t> 20</a:t>
            </a:r>
          </a:p>
          <a:p>
            <a:pPr marL="0" lvl="0" indent="0">
              <a:buNone/>
            </a:pPr>
            <a:r>
              <a:rPr lang="en-GB" sz="1800" b="1" dirty="0" err="1">
                <a:solidFill>
                  <a:srgbClr val="1F497D"/>
                </a:solidFill>
              </a:rPr>
              <a:t>Mae’n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luosrif</a:t>
            </a:r>
            <a:r>
              <a:rPr lang="en-GB" sz="1800" b="1" dirty="0">
                <a:solidFill>
                  <a:srgbClr val="1F497D"/>
                </a:solidFill>
              </a:rPr>
              <a:t> o 5</a:t>
            </a:r>
          </a:p>
          <a:p>
            <a:pPr marL="0" lvl="0" indent="0">
              <a:buNone/>
            </a:pPr>
            <a:r>
              <a:rPr lang="en-GB" sz="1800" b="1" dirty="0" err="1">
                <a:solidFill>
                  <a:srgbClr val="1F497D"/>
                </a:solidFill>
              </a:rPr>
              <a:t>Mae’n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luosrif</a:t>
            </a:r>
            <a:r>
              <a:rPr lang="en-GB" sz="1800" b="1" dirty="0">
                <a:solidFill>
                  <a:srgbClr val="1F497D"/>
                </a:solidFill>
              </a:rPr>
              <a:t> o 3</a:t>
            </a:r>
          </a:p>
          <a:p>
            <a:pPr marL="0" lvl="0" indent="0">
              <a:spcBef>
                <a:spcPts val="400"/>
              </a:spcBef>
              <a:buNone/>
            </a:pPr>
            <a:endParaRPr lang="en-GB" sz="1800" dirty="0"/>
          </a:p>
          <a:p>
            <a:pPr marL="0" lvl="0" indent="0">
              <a:spcBef>
                <a:spcPts val="400"/>
              </a:spcBef>
              <a:buNone/>
            </a:pPr>
            <a:endParaRPr lang="en-GB" sz="1600" dirty="0"/>
          </a:p>
        </p:txBody>
      </p:sp>
      <p:pic>
        <p:nvPicPr>
          <p:cNvPr id="4" name="Picture 5" descr="Gwaelod P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5301206"/>
            <a:ext cx="9144000" cy="1556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5AAA683-B056-4DFB-B4B0-1455B97475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393"/>
            <a:ext cx="1728192" cy="84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736730"/>
            <a:ext cx="8229600" cy="4206869"/>
          </a:xfrm>
        </p:spPr>
        <p:txBody>
          <a:bodyPr/>
          <a:lstStyle/>
          <a:p>
            <a:pPr marL="0" lvl="0" indent="0">
              <a:spcBef>
                <a:spcPts val="0"/>
              </a:spcBef>
            </a:pPr>
            <a:r>
              <a:rPr lang="en-GB" sz="1800" b="1" dirty="0">
                <a:solidFill>
                  <a:srgbClr val="1F497D"/>
                </a:solidFill>
              </a:rPr>
              <a:t>1. Beth </a:t>
            </a:r>
            <a:r>
              <a:rPr lang="en-GB" sz="1800" b="1" dirty="0" err="1">
                <a:solidFill>
                  <a:srgbClr val="1F497D"/>
                </a:solidFill>
              </a:rPr>
              <a:t>yw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enw’r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llyfr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cyntaf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yng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nghyfres</a:t>
            </a:r>
            <a:r>
              <a:rPr lang="en-GB" sz="1800" b="1" dirty="0">
                <a:solidFill>
                  <a:srgbClr val="1F497D"/>
                </a:solidFill>
              </a:rPr>
              <a:t> ‘</a:t>
            </a:r>
            <a:r>
              <a:rPr lang="en-GB" sz="1800" b="1" i="1" dirty="0">
                <a:solidFill>
                  <a:srgbClr val="1F497D"/>
                </a:solidFill>
              </a:rPr>
              <a:t>Harry Potter</a:t>
            </a:r>
            <a:r>
              <a:rPr lang="en-GB" sz="1800" b="1" dirty="0">
                <a:solidFill>
                  <a:srgbClr val="1F497D"/>
                </a:solidFill>
              </a:rPr>
              <a:t>’?</a:t>
            </a:r>
          </a:p>
          <a:p>
            <a:pPr marL="0" lvl="0" indent="0">
              <a:spcBef>
                <a:spcPts val="0"/>
              </a:spcBef>
            </a:pPr>
            <a:r>
              <a:rPr lang="en-GB" sz="1800" b="1" dirty="0">
                <a:solidFill>
                  <a:schemeClr val="tx2">
                    <a:lumMod val="75000"/>
                  </a:schemeClr>
                </a:solidFill>
              </a:rPr>
              <a:t> 2. Beth </a:t>
            </a:r>
            <a:r>
              <a:rPr lang="en-GB" sz="1800" b="1" dirty="0" err="1">
                <a:solidFill>
                  <a:schemeClr val="tx2">
                    <a:lumMod val="75000"/>
                  </a:schemeClr>
                </a:solidFill>
              </a:rPr>
              <a:t>yw</a:t>
            </a:r>
            <a:r>
              <a:rPr lang="en-GB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sz="1800" b="1" dirty="0" err="1">
                <a:solidFill>
                  <a:schemeClr val="tx2">
                    <a:lumMod val="75000"/>
                  </a:schemeClr>
                </a:solidFill>
              </a:rPr>
              <a:t>enw</a:t>
            </a:r>
            <a:r>
              <a:rPr lang="en-GB" sz="1800" b="1" dirty="0">
                <a:solidFill>
                  <a:schemeClr val="tx2">
                    <a:lumMod val="75000"/>
                  </a:schemeClr>
                </a:solidFill>
              </a:rPr>
              <a:t> mascot Y Scarlets?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</a:pPr>
            <a:r>
              <a:rPr lang="en-GB" sz="1800" b="1" dirty="0">
                <a:solidFill>
                  <a:schemeClr val="tx2">
                    <a:lumMod val="75000"/>
                  </a:schemeClr>
                </a:solidFill>
              </a:rPr>
              <a:t> 3</a:t>
            </a:r>
            <a:r>
              <a:rPr lang="en-GB" sz="1800" b="1" dirty="0">
                <a:solidFill>
                  <a:srgbClr val="002060"/>
                </a:solidFill>
              </a:rPr>
              <a:t>. Pa </a:t>
            </a:r>
            <a:r>
              <a:rPr lang="en-GB" sz="1800" b="1" dirty="0" err="1">
                <a:solidFill>
                  <a:srgbClr val="002060"/>
                </a:solidFill>
              </a:rPr>
              <a:t>fath</a:t>
            </a:r>
            <a:r>
              <a:rPr lang="en-GB" sz="1800" b="1" dirty="0">
                <a:solidFill>
                  <a:srgbClr val="002060"/>
                </a:solidFill>
              </a:rPr>
              <a:t> o </a:t>
            </a:r>
            <a:r>
              <a:rPr lang="en-GB" sz="1800" b="1" dirty="0" err="1">
                <a:solidFill>
                  <a:srgbClr val="002060"/>
                </a:solidFill>
              </a:rPr>
              <a:t>anifail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ffarm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yw</a:t>
            </a:r>
            <a:r>
              <a:rPr lang="en-GB" sz="1800" b="1" dirty="0">
                <a:solidFill>
                  <a:srgbClr val="002060"/>
                </a:solidFill>
              </a:rPr>
              <a:t> ‘Texel’? </a:t>
            </a:r>
            <a:r>
              <a:rPr lang="en-GB" sz="1800" b="1" dirty="0" err="1">
                <a:solidFill>
                  <a:srgbClr val="FF0000"/>
                </a:solidFill>
              </a:rPr>
              <a:t>Buwch</a:t>
            </a:r>
            <a:r>
              <a:rPr lang="en-GB" sz="1800" b="1" dirty="0">
                <a:solidFill>
                  <a:srgbClr val="FF0000"/>
                </a:solidFill>
              </a:rPr>
              <a:t>, </a:t>
            </a:r>
            <a:r>
              <a:rPr lang="en-GB" sz="1800" b="1" dirty="0" err="1">
                <a:solidFill>
                  <a:srgbClr val="FF0000"/>
                </a:solidFill>
              </a:rPr>
              <a:t>Mochyn</a:t>
            </a:r>
            <a:r>
              <a:rPr lang="en-GB" sz="1800" b="1" dirty="0">
                <a:solidFill>
                  <a:srgbClr val="FF0000"/>
                </a:solidFill>
              </a:rPr>
              <a:t> neu </a:t>
            </a:r>
            <a:r>
              <a:rPr lang="en-GB" sz="1800" b="1" dirty="0" err="1">
                <a:solidFill>
                  <a:srgbClr val="FF0000"/>
                </a:solidFill>
              </a:rPr>
              <a:t>Dafad</a:t>
            </a:r>
            <a:endParaRPr lang="en-GB" sz="1800" b="1" dirty="0">
              <a:solidFill>
                <a:srgbClr val="FF0000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</a:pPr>
            <a:r>
              <a:rPr lang="en-GB" sz="1800" b="1" dirty="0">
                <a:solidFill>
                  <a:srgbClr val="1F497D"/>
                </a:solidFill>
              </a:rPr>
              <a:t> 4. Beth </a:t>
            </a:r>
            <a:r>
              <a:rPr lang="en-GB" sz="1800" b="1" dirty="0" err="1">
                <a:solidFill>
                  <a:srgbClr val="1F497D"/>
                </a:solidFill>
              </a:rPr>
              <a:t>yw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enw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mynydd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uchaf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Cymru</a:t>
            </a:r>
            <a:r>
              <a:rPr lang="en-GB" sz="1800" b="1" dirty="0">
                <a:solidFill>
                  <a:srgbClr val="1F497D"/>
                </a:solidFill>
              </a:rPr>
              <a:t>?</a:t>
            </a:r>
          </a:p>
          <a:p>
            <a:pPr marL="0" lvl="0" indent="0">
              <a:spcBef>
                <a:spcPts val="0"/>
              </a:spcBef>
            </a:pPr>
            <a:r>
              <a:rPr lang="en-GB" sz="1800" b="1" dirty="0">
                <a:solidFill>
                  <a:srgbClr val="1F497D"/>
                </a:solidFill>
              </a:rPr>
              <a:t> 5. </a:t>
            </a:r>
            <a:r>
              <a:rPr lang="en-GB" sz="1800" b="1" dirty="0">
                <a:solidFill>
                  <a:schemeClr val="tx2"/>
                </a:solidFill>
              </a:rPr>
              <a:t>Beth </a:t>
            </a:r>
            <a:r>
              <a:rPr lang="en-GB" sz="1800" b="1" dirty="0" err="1">
                <a:solidFill>
                  <a:schemeClr val="tx2"/>
                </a:solidFill>
              </a:rPr>
              <a:t>oedd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enw’r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Cymro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enillodd</a:t>
            </a:r>
            <a:r>
              <a:rPr lang="en-GB" sz="1800" b="1" dirty="0">
                <a:solidFill>
                  <a:schemeClr val="tx2"/>
                </a:solidFill>
              </a:rPr>
              <a:t> Tour de France </a:t>
            </a:r>
            <a:r>
              <a:rPr lang="en-GB" sz="1800" b="1" dirty="0" err="1">
                <a:solidFill>
                  <a:schemeClr val="tx2"/>
                </a:solidFill>
              </a:rPr>
              <a:t>yn</a:t>
            </a:r>
            <a:r>
              <a:rPr lang="en-GB" sz="1800" b="1" dirty="0">
                <a:solidFill>
                  <a:schemeClr val="tx2"/>
                </a:solidFill>
              </a:rPr>
              <a:t> 2018?</a:t>
            </a:r>
          </a:p>
          <a:p>
            <a:pPr marL="0" lvl="0" indent="0">
              <a:spcBef>
                <a:spcPts val="0"/>
              </a:spcBef>
            </a:pPr>
            <a:r>
              <a:rPr lang="en-GB" sz="1800" b="1" dirty="0">
                <a:solidFill>
                  <a:srgbClr val="1F497D"/>
                </a:solidFill>
              </a:rPr>
              <a:t> 6. </a:t>
            </a:r>
            <a:r>
              <a:rPr lang="en-GB" sz="1800" b="1" dirty="0" err="1">
                <a:solidFill>
                  <a:srgbClr val="1F497D"/>
                </a:solidFill>
              </a:rPr>
              <a:t>Sawl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siambr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sydd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yn</a:t>
            </a:r>
            <a:r>
              <a:rPr lang="en-GB" sz="1800" b="1" dirty="0">
                <a:solidFill>
                  <a:srgbClr val="1F497D"/>
                </a:solidFill>
              </a:rPr>
              <a:t> y </a:t>
            </a:r>
            <a:r>
              <a:rPr lang="en-GB" sz="1800" b="1" dirty="0" err="1">
                <a:solidFill>
                  <a:srgbClr val="1F497D"/>
                </a:solidFill>
              </a:rPr>
              <a:t>galon</a:t>
            </a:r>
            <a:r>
              <a:rPr lang="en-GB" sz="1800" b="1" dirty="0">
                <a:solidFill>
                  <a:srgbClr val="1F497D"/>
                </a:solidFill>
              </a:rPr>
              <a:t>?</a:t>
            </a:r>
          </a:p>
          <a:p>
            <a:pPr marL="0" lvl="0" indent="0">
              <a:spcBef>
                <a:spcPts val="0"/>
              </a:spcBef>
            </a:pPr>
            <a:r>
              <a:rPr lang="en-GB" sz="1800" b="1" dirty="0">
                <a:solidFill>
                  <a:srgbClr val="1F497D"/>
                </a:solidFill>
              </a:rPr>
              <a:t> 7. Pa </a:t>
            </a:r>
            <a:r>
              <a:rPr lang="en-GB" sz="1800" b="1" dirty="0" err="1">
                <a:solidFill>
                  <a:srgbClr val="1F497D"/>
                </a:solidFill>
              </a:rPr>
              <a:t>fardd</a:t>
            </a:r>
            <a:r>
              <a:rPr lang="en-GB" sz="1800" b="1" dirty="0">
                <a:solidFill>
                  <a:srgbClr val="1F497D"/>
                </a:solidFill>
              </a:rPr>
              <a:t> o </a:t>
            </a:r>
            <a:r>
              <a:rPr lang="en-GB" sz="1800" b="1" dirty="0" err="1">
                <a:solidFill>
                  <a:srgbClr val="1F497D"/>
                </a:solidFill>
              </a:rPr>
              <a:t>Gymru</a:t>
            </a:r>
            <a:r>
              <a:rPr lang="en-GB" sz="1800" b="1" dirty="0">
                <a:solidFill>
                  <a:srgbClr val="1F497D"/>
                </a:solidFill>
              </a:rPr>
              <a:t> a </a:t>
            </a:r>
            <a:r>
              <a:rPr lang="en-GB" sz="1800" b="1" dirty="0" err="1">
                <a:solidFill>
                  <a:srgbClr val="1F497D"/>
                </a:solidFill>
              </a:rPr>
              <a:t>gysylltir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gyda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Thalacharn</a:t>
            </a:r>
            <a:r>
              <a:rPr lang="en-GB" sz="1800" b="1" dirty="0">
                <a:solidFill>
                  <a:srgbClr val="1F497D"/>
                </a:solidFill>
              </a:rPr>
              <a:t> (</a:t>
            </a:r>
            <a:r>
              <a:rPr lang="en-GB" sz="1800" b="1" i="1" dirty="0">
                <a:solidFill>
                  <a:srgbClr val="1F497D"/>
                </a:solidFill>
              </a:rPr>
              <a:t>Laugharne</a:t>
            </a:r>
            <a:r>
              <a:rPr lang="en-GB" sz="1800" b="1" dirty="0">
                <a:solidFill>
                  <a:srgbClr val="1F497D"/>
                </a:solidFill>
              </a:rPr>
              <a:t>) a </a:t>
            </a:r>
            <a:r>
              <a:rPr lang="en-GB" sz="1800" b="1" dirty="0" err="1">
                <a:solidFill>
                  <a:srgbClr val="1F497D"/>
                </a:solidFill>
              </a:rPr>
              <a:t>anwyd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yn</a:t>
            </a:r>
            <a:r>
              <a:rPr lang="en-GB" sz="1800" b="1" dirty="0">
                <a:solidFill>
                  <a:srgbClr val="1F497D"/>
                </a:solidFill>
              </a:rPr>
              <a:t>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800" b="1" dirty="0">
                <a:solidFill>
                  <a:srgbClr val="1F497D"/>
                </a:solidFill>
              </a:rPr>
              <a:t>       1914 ac a fu </a:t>
            </a:r>
            <a:r>
              <a:rPr lang="en-GB" sz="1800" b="1" dirty="0" err="1">
                <a:solidFill>
                  <a:srgbClr val="1F497D"/>
                </a:solidFill>
              </a:rPr>
              <a:t>farw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yn</a:t>
            </a:r>
            <a:r>
              <a:rPr lang="en-GB" sz="1800" b="1" dirty="0">
                <a:solidFill>
                  <a:srgbClr val="1F497D"/>
                </a:solidFill>
              </a:rPr>
              <a:t> 1953?</a:t>
            </a:r>
          </a:p>
          <a:p>
            <a:pPr marL="0" lvl="0" indent="0">
              <a:spcBef>
                <a:spcPts val="0"/>
              </a:spcBef>
            </a:pPr>
            <a:r>
              <a:rPr lang="en-GB" sz="1800" b="1" dirty="0">
                <a:solidFill>
                  <a:srgbClr val="1F497D"/>
                </a:solidFill>
              </a:rPr>
              <a:t> 8. </a:t>
            </a:r>
            <a:r>
              <a:rPr lang="en-GB" sz="1800" b="1" dirty="0">
                <a:solidFill>
                  <a:schemeClr val="tx2"/>
                </a:solidFill>
              </a:rPr>
              <a:t>Pa un </a:t>
            </a:r>
            <a:r>
              <a:rPr lang="en-GB" sz="1800" b="1" dirty="0" err="1">
                <a:solidFill>
                  <a:schemeClr val="tx2"/>
                </a:solidFill>
              </a:rPr>
              <a:t>o’r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cyflwynwyr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hyn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sydd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rhaglen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ar</a:t>
            </a:r>
            <a:r>
              <a:rPr lang="en-GB" sz="1800" b="1" dirty="0">
                <a:solidFill>
                  <a:schemeClr val="tx2"/>
                </a:solidFill>
              </a:rPr>
              <a:t> Radio Cymru? </a:t>
            </a:r>
            <a:r>
              <a:rPr lang="en-GB" sz="1800" b="1" dirty="0">
                <a:solidFill>
                  <a:srgbClr val="FF0000"/>
                </a:solidFill>
              </a:rPr>
              <a:t>Mari </a:t>
            </a:r>
            <a:r>
              <a:rPr lang="en-GB" sz="1800" b="1" dirty="0" err="1">
                <a:solidFill>
                  <a:srgbClr val="FF0000"/>
                </a:solidFill>
              </a:rPr>
              <a:t>Grug</a:t>
            </a:r>
            <a:r>
              <a:rPr lang="en-GB" sz="1800" b="1" dirty="0">
                <a:solidFill>
                  <a:srgbClr val="FF0000"/>
                </a:solidFill>
              </a:rPr>
              <a:t>, Shan </a:t>
            </a:r>
            <a:r>
              <a:rPr lang="en-GB" sz="1800" b="1" dirty="0" err="1">
                <a:solidFill>
                  <a:srgbClr val="FF0000"/>
                </a:solidFill>
              </a:rPr>
              <a:t>Cothi</a:t>
            </a:r>
            <a:r>
              <a:rPr lang="en-GB" sz="1800" b="1" dirty="0">
                <a:solidFill>
                  <a:srgbClr val="FF0000"/>
                </a:solidFill>
              </a:rPr>
              <a:t> </a:t>
            </a:r>
            <a:r>
              <a:rPr lang="en-GB" sz="1800" b="1" dirty="0" err="1">
                <a:solidFill>
                  <a:srgbClr val="FF0000"/>
                </a:solidFill>
              </a:rPr>
              <a:t>neu</a:t>
            </a:r>
            <a:r>
              <a:rPr lang="en-GB" sz="1800" b="1" dirty="0">
                <a:solidFill>
                  <a:srgbClr val="FF0000"/>
                </a:solidFill>
              </a:rPr>
              <a:t> Sara </a:t>
            </a:r>
            <a:r>
              <a:rPr lang="en-GB" sz="1800" b="1" dirty="0" err="1">
                <a:solidFill>
                  <a:srgbClr val="FF0000"/>
                </a:solidFill>
              </a:rPr>
              <a:t>Elgan</a:t>
            </a:r>
            <a:endParaRPr lang="en-GB" sz="1800" b="1" dirty="0">
              <a:solidFill>
                <a:srgbClr val="FF0000"/>
              </a:solidFill>
            </a:endParaRPr>
          </a:p>
          <a:p>
            <a:pPr marL="0" lvl="0" indent="0">
              <a:spcBef>
                <a:spcPts val="0"/>
              </a:spcBef>
            </a:pPr>
            <a:r>
              <a:rPr lang="en-GB" sz="1800" b="1" dirty="0">
                <a:solidFill>
                  <a:srgbClr val="1F497D"/>
                </a:solidFill>
              </a:rPr>
              <a:t> 9. </a:t>
            </a:r>
            <a:r>
              <a:rPr lang="en-GB" sz="1800" b="1" dirty="0">
                <a:solidFill>
                  <a:schemeClr val="tx2"/>
                </a:solidFill>
              </a:rPr>
              <a:t>Pa sir </a:t>
            </a:r>
            <a:r>
              <a:rPr lang="en-GB" sz="1800" b="1" dirty="0" err="1">
                <a:solidFill>
                  <a:schemeClr val="tx2"/>
                </a:solidFill>
              </a:rPr>
              <a:t>sydd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yn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cael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ei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enwi’n</a:t>
            </a:r>
            <a:r>
              <a:rPr lang="en-GB" sz="1800" b="1" dirty="0">
                <a:solidFill>
                  <a:schemeClr val="tx2"/>
                </a:solidFill>
              </a:rPr>
              <a:t> fam </a:t>
            </a:r>
            <a:r>
              <a:rPr lang="en-GB" sz="1800" b="1" dirty="0" err="1">
                <a:solidFill>
                  <a:schemeClr val="tx2"/>
                </a:solidFill>
              </a:rPr>
              <a:t>i</a:t>
            </a:r>
            <a:r>
              <a:rPr lang="en-GB" sz="1800" b="1" dirty="0">
                <a:solidFill>
                  <a:schemeClr val="tx2"/>
                </a:solidFill>
              </a:rPr>
              <a:t> </a:t>
            </a:r>
            <a:r>
              <a:rPr lang="en-GB" sz="1800" b="1" dirty="0" err="1">
                <a:solidFill>
                  <a:schemeClr val="tx2"/>
                </a:solidFill>
              </a:rPr>
              <a:t>Gymru</a:t>
            </a:r>
            <a:r>
              <a:rPr lang="en-GB" sz="1800" b="1" dirty="0">
                <a:solidFill>
                  <a:schemeClr val="tx2"/>
                </a:solidFill>
              </a:rPr>
              <a:t>?</a:t>
            </a:r>
          </a:p>
          <a:p>
            <a:pPr marL="0" lvl="0" indent="0">
              <a:spcBef>
                <a:spcPts val="0"/>
              </a:spcBef>
            </a:pPr>
            <a:r>
              <a:rPr lang="en-GB" sz="1800" b="1" dirty="0">
                <a:solidFill>
                  <a:srgbClr val="002060"/>
                </a:solidFill>
              </a:rPr>
              <a:t> 10. </a:t>
            </a:r>
            <a:r>
              <a:rPr lang="en-GB" sz="1800" b="1" dirty="0" err="1">
                <a:solidFill>
                  <a:srgbClr val="002060"/>
                </a:solidFill>
              </a:rPr>
              <a:t>Pwy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yw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Hyfforddwr</a:t>
            </a:r>
            <a:r>
              <a:rPr lang="en-GB" sz="1800" b="1" dirty="0">
                <a:solidFill>
                  <a:srgbClr val="002060"/>
                </a:solidFill>
              </a:rPr>
              <a:t> </a:t>
            </a:r>
            <a:r>
              <a:rPr lang="en-GB" sz="1800" b="1" dirty="0" err="1">
                <a:solidFill>
                  <a:srgbClr val="002060"/>
                </a:solidFill>
              </a:rPr>
              <a:t>T</a:t>
            </a:r>
            <a:r>
              <a:rPr lang="en-GB" sz="1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îm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Rygbi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Cymru?</a:t>
            </a:r>
            <a:endParaRPr lang="en-GB" sz="1800" dirty="0">
              <a:solidFill>
                <a:srgbClr val="002060"/>
              </a:solidFill>
            </a:endParaRPr>
          </a:p>
        </p:txBody>
      </p:sp>
      <p:pic>
        <p:nvPicPr>
          <p:cNvPr id="4" name="Picture 5" descr="Gwaelod P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5121270"/>
            <a:ext cx="9144000" cy="173672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123730" y="1052739"/>
            <a:ext cx="4071183" cy="36933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 err="1">
                <a:solidFill>
                  <a:srgbClr val="1F497D"/>
                </a:solidFill>
                <a:uFillTx/>
                <a:latin typeface="Calibri"/>
              </a:rPr>
              <a:t>Rownd</a:t>
            </a:r>
            <a:r>
              <a:rPr lang="en-GB" sz="1800" b="0" i="0" u="none" strike="noStrike" kern="1200" cap="none" spc="0" baseline="0" dirty="0">
                <a:solidFill>
                  <a:srgbClr val="1F497D"/>
                </a:solidFill>
                <a:uFillTx/>
                <a:latin typeface="Calibri"/>
              </a:rPr>
              <a:t> 4 </a:t>
            </a:r>
            <a:r>
              <a:rPr lang="en-GB" sz="1600" b="0" i="0" u="none" strike="noStrike" kern="1200" cap="none" spc="0" baseline="0" dirty="0">
                <a:solidFill>
                  <a:srgbClr val="1F497D"/>
                </a:solidFill>
                <a:uFillTx/>
                <a:latin typeface="Calibri"/>
              </a:rPr>
              <a:t>(</a:t>
            </a:r>
            <a:r>
              <a:rPr lang="en-GB" sz="1800" b="0" i="0" u="none" strike="noStrike" kern="1200" cap="none" spc="0" baseline="0" dirty="0">
                <a:solidFill>
                  <a:srgbClr val="1F497D"/>
                </a:solidFill>
                <a:uFillTx/>
                <a:latin typeface="Calibri"/>
              </a:rPr>
              <a:t>1 </a:t>
            </a:r>
            <a:r>
              <a:rPr lang="en-GB" sz="1800" b="0" i="0" u="none" strike="noStrike" kern="1200" cap="none" spc="0" baseline="0" dirty="0" err="1">
                <a:solidFill>
                  <a:srgbClr val="1F497D"/>
                </a:solidFill>
                <a:uFillTx/>
                <a:latin typeface="Calibri"/>
              </a:rPr>
              <a:t>pwynt</a:t>
            </a:r>
            <a:r>
              <a:rPr lang="en-GB" sz="1800" b="0" i="0" u="none" strike="noStrike" kern="1200" cap="none" spc="0" baseline="0" dirty="0">
                <a:solidFill>
                  <a:srgbClr val="1F497D"/>
                </a:solidFill>
                <a:uFillTx/>
                <a:latin typeface="Calibri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1F497D"/>
                </a:solidFill>
                <a:uFillTx/>
                <a:latin typeface="Calibri"/>
              </a:rPr>
              <a:t>ar</a:t>
            </a:r>
            <a:r>
              <a:rPr lang="en-GB" sz="1800" b="0" i="0" u="none" strike="noStrike" kern="1200" cap="none" spc="0" baseline="0" dirty="0">
                <a:solidFill>
                  <a:srgbClr val="1F497D"/>
                </a:solidFill>
                <a:uFillTx/>
                <a:latin typeface="Calibri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1F497D"/>
                </a:solidFill>
                <a:uFillTx/>
                <a:latin typeface="Calibri"/>
              </a:rPr>
              <a:t>gyfer</a:t>
            </a:r>
            <a:r>
              <a:rPr lang="en-GB" sz="1800" b="0" i="0" u="none" strike="noStrike" kern="1200" cap="none" spc="0" baseline="0" dirty="0">
                <a:solidFill>
                  <a:srgbClr val="1F497D"/>
                </a:solidFill>
                <a:uFillTx/>
                <a:latin typeface="Calibri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1F497D"/>
                </a:solidFill>
                <a:uFillTx/>
                <a:latin typeface="Calibri"/>
              </a:rPr>
              <a:t>pob</a:t>
            </a:r>
            <a:r>
              <a:rPr lang="en-GB" sz="1800" b="0" i="0" u="none" strike="noStrike" kern="1200" cap="none" spc="0" baseline="0" dirty="0">
                <a:solidFill>
                  <a:srgbClr val="1F497D"/>
                </a:solidFill>
                <a:uFillTx/>
                <a:latin typeface="Calibri"/>
              </a:rPr>
              <a:t> </a:t>
            </a:r>
            <a:r>
              <a:rPr lang="en-GB" sz="1800" b="0" i="0" u="none" strike="noStrike" kern="1200" cap="none" spc="0" baseline="0" dirty="0" err="1">
                <a:solidFill>
                  <a:srgbClr val="1F497D"/>
                </a:solidFill>
                <a:uFillTx/>
                <a:latin typeface="Calibri"/>
              </a:rPr>
              <a:t>cwestiwn</a:t>
            </a:r>
            <a:r>
              <a:rPr lang="en-GB" sz="1800" b="0" i="0" u="none" strike="noStrike" kern="1200" cap="none" spc="0" baseline="0" dirty="0">
                <a:solidFill>
                  <a:srgbClr val="1F497D"/>
                </a:solidFill>
                <a:uFillTx/>
                <a:latin typeface="Calibri"/>
              </a:rPr>
              <a:t>)</a:t>
            </a: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D979196-8169-4E02-B01C-9F12D64218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393"/>
            <a:ext cx="1728192" cy="84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en-GB" sz="1800"/>
            </a:br>
            <a:br>
              <a:rPr lang="en-GB" sz="1800"/>
            </a:br>
            <a:br>
              <a:rPr lang="en-GB" sz="1800"/>
            </a:br>
            <a:br>
              <a:rPr lang="en-GB" sz="1800"/>
            </a:br>
            <a:br>
              <a:rPr lang="en-GB" sz="1800"/>
            </a:br>
            <a:endParaRPr lang="en-GB" sz="1800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/>
              <a:t>                        </a:t>
            </a:r>
            <a:r>
              <a:rPr lang="en-GB" sz="2000" dirty="0" err="1">
                <a:solidFill>
                  <a:srgbClr val="1F497D"/>
                </a:solidFill>
              </a:rPr>
              <a:t>Rownd</a:t>
            </a:r>
            <a:r>
              <a:rPr lang="en-GB" sz="2000" dirty="0">
                <a:solidFill>
                  <a:srgbClr val="1F497D"/>
                </a:solidFill>
              </a:rPr>
              <a:t> 5 – </a:t>
            </a:r>
            <a:r>
              <a:rPr lang="en-GB" sz="2000" dirty="0" err="1">
                <a:solidFill>
                  <a:srgbClr val="1F497D"/>
                </a:solidFill>
              </a:rPr>
              <a:t>cwis</a:t>
            </a:r>
            <a:r>
              <a:rPr lang="en-GB" sz="2000" dirty="0">
                <a:solidFill>
                  <a:srgbClr val="1F497D"/>
                </a:solidFill>
              </a:rPr>
              <a:t> </a:t>
            </a:r>
            <a:r>
              <a:rPr lang="en-GB" sz="2000" dirty="0" err="1">
                <a:solidFill>
                  <a:srgbClr val="1F497D"/>
                </a:solidFill>
              </a:rPr>
              <a:t>siocled</a:t>
            </a:r>
            <a:r>
              <a:rPr lang="en-GB" sz="2000" dirty="0">
                <a:solidFill>
                  <a:srgbClr val="1F497D"/>
                </a:solidFill>
              </a:rPr>
              <a:t> (1 </a:t>
            </a:r>
            <a:r>
              <a:rPr lang="en-GB" sz="2000" dirty="0" err="1">
                <a:solidFill>
                  <a:srgbClr val="1F497D"/>
                </a:solidFill>
              </a:rPr>
              <a:t>pwynt</a:t>
            </a:r>
            <a:r>
              <a:rPr lang="en-GB" sz="2000" dirty="0">
                <a:solidFill>
                  <a:srgbClr val="1F497D"/>
                </a:solidFill>
              </a:rPr>
              <a:t> </a:t>
            </a:r>
            <a:r>
              <a:rPr lang="en-GB" sz="2000" dirty="0" err="1">
                <a:solidFill>
                  <a:srgbClr val="1F497D"/>
                </a:solidFill>
              </a:rPr>
              <a:t>ar</a:t>
            </a:r>
            <a:r>
              <a:rPr lang="en-GB" sz="2000" dirty="0">
                <a:solidFill>
                  <a:srgbClr val="1F497D"/>
                </a:solidFill>
              </a:rPr>
              <a:t> </a:t>
            </a:r>
            <a:r>
              <a:rPr lang="en-GB" sz="2000" dirty="0" err="1">
                <a:solidFill>
                  <a:srgbClr val="1F497D"/>
                </a:solidFill>
              </a:rPr>
              <a:t>gyfer</a:t>
            </a:r>
            <a:r>
              <a:rPr lang="en-GB" sz="2000" dirty="0">
                <a:solidFill>
                  <a:srgbClr val="1F497D"/>
                </a:solidFill>
              </a:rPr>
              <a:t> </a:t>
            </a:r>
            <a:r>
              <a:rPr lang="en-GB" sz="2000" dirty="0" err="1">
                <a:solidFill>
                  <a:srgbClr val="1F497D"/>
                </a:solidFill>
              </a:rPr>
              <a:t>pob</a:t>
            </a:r>
            <a:r>
              <a:rPr lang="en-GB" sz="2000" dirty="0">
                <a:solidFill>
                  <a:srgbClr val="1F497D"/>
                </a:solidFill>
              </a:rPr>
              <a:t> </a:t>
            </a:r>
            <a:r>
              <a:rPr lang="en-GB" sz="2000" dirty="0" err="1">
                <a:solidFill>
                  <a:srgbClr val="1F497D"/>
                </a:solidFill>
              </a:rPr>
              <a:t>cwestiwn</a:t>
            </a:r>
            <a:r>
              <a:rPr lang="en-GB" sz="2000" dirty="0">
                <a:solidFill>
                  <a:srgbClr val="1F497D"/>
                </a:solidFill>
              </a:rPr>
              <a:t>)</a:t>
            </a:r>
          </a:p>
          <a:p>
            <a:pPr marL="0" lvl="0" indent="0">
              <a:buNone/>
            </a:pPr>
            <a:r>
              <a:rPr lang="en-GB" sz="2000" b="1" dirty="0">
                <a:solidFill>
                  <a:srgbClr val="1F497D"/>
                </a:solidFill>
              </a:rPr>
              <a:t>1 – </a:t>
            </a:r>
            <a:r>
              <a:rPr lang="en-GB" sz="2000" b="1" dirty="0" err="1">
                <a:solidFill>
                  <a:srgbClr val="1F497D"/>
                </a:solidFill>
              </a:rPr>
              <a:t>Dathlu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Mawr</a:t>
            </a:r>
            <a:endParaRPr lang="en-GB" sz="2000" b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en-GB" sz="2000" b="1" dirty="0">
                <a:solidFill>
                  <a:srgbClr val="1F497D"/>
                </a:solidFill>
              </a:rPr>
              <a:t>2 -  Un </a:t>
            </a:r>
            <a:r>
              <a:rPr lang="en-GB" sz="2000" b="1" dirty="0" err="1">
                <a:solidFill>
                  <a:srgbClr val="1F497D"/>
                </a:solidFill>
              </a:rPr>
              <a:t>o’r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planedau</a:t>
            </a:r>
            <a:endParaRPr lang="en-GB" sz="2000" b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en-GB" sz="2000" b="1" dirty="0">
                <a:solidFill>
                  <a:srgbClr val="1F497D"/>
                </a:solidFill>
              </a:rPr>
              <a:t>3 – </a:t>
            </a:r>
            <a:r>
              <a:rPr lang="en-GB" sz="2000" b="1" dirty="0" err="1">
                <a:solidFill>
                  <a:srgbClr val="1F497D"/>
                </a:solidFill>
              </a:rPr>
              <a:t>Stryd</a:t>
            </a:r>
            <a:r>
              <a:rPr lang="en-GB" sz="2000" b="1" dirty="0">
                <a:solidFill>
                  <a:srgbClr val="1F497D"/>
                </a:solidFill>
              </a:rPr>
              <a:t> o </a:t>
            </a:r>
            <a:r>
              <a:rPr lang="en-GB" sz="2000" b="1" dirty="0" err="1">
                <a:solidFill>
                  <a:srgbClr val="1F497D"/>
                </a:solidFill>
              </a:rPr>
              <a:t>ansawdd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uchel</a:t>
            </a:r>
            <a:endParaRPr lang="en-GB" sz="2000" b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en-GB" sz="2000" b="1" dirty="0">
                <a:solidFill>
                  <a:srgbClr val="1F497D"/>
                </a:solidFill>
              </a:rPr>
              <a:t>4 – Dim </a:t>
            </a:r>
            <a:r>
              <a:rPr lang="en-GB" sz="2000" b="1" dirty="0" err="1">
                <a:solidFill>
                  <a:srgbClr val="1F497D"/>
                </a:solidFill>
              </a:rPr>
              <a:t>cyn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wyth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o’r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gloch</a:t>
            </a:r>
            <a:endParaRPr lang="en-GB" sz="2000" b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en-GB" sz="2000" b="1" dirty="0">
                <a:solidFill>
                  <a:srgbClr val="1F497D"/>
                </a:solidFill>
              </a:rPr>
              <a:t>5 – </a:t>
            </a:r>
            <a:r>
              <a:rPr lang="en-GB" sz="2000" b="1" dirty="0" err="1">
                <a:solidFill>
                  <a:srgbClr val="1F497D"/>
                </a:solidFill>
              </a:rPr>
              <a:t>Bwyta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creision</a:t>
            </a:r>
            <a:endParaRPr lang="en-GB" sz="2000" b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en-GB" sz="2000" b="1" dirty="0">
                <a:solidFill>
                  <a:srgbClr val="1F497D"/>
                </a:solidFill>
              </a:rPr>
              <a:t>6 – </a:t>
            </a:r>
            <a:r>
              <a:rPr lang="en-GB" sz="2000" b="1" dirty="0" err="1">
                <a:solidFill>
                  <a:srgbClr val="1F497D"/>
                </a:solidFill>
              </a:rPr>
              <a:t>Rhaid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siarad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yn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dawel</a:t>
            </a:r>
            <a:endParaRPr lang="en-GB" sz="2000" b="1" dirty="0">
              <a:solidFill>
                <a:srgbClr val="1F497D"/>
              </a:solidFill>
            </a:endParaRPr>
          </a:p>
          <a:p>
            <a:pPr marL="0" lvl="0" indent="0">
              <a:buNone/>
            </a:pPr>
            <a:r>
              <a:rPr lang="en-GB" sz="2000" b="1" dirty="0">
                <a:solidFill>
                  <a:srgbClr val="1F497D"/>
                </a:solidFill>
              </a:rPr>
              <a:t>7 – Superman, Spiderman a Batman – Beth </a:t>
            </a:r>
            <a:r>
              <a:rPr lang="en-GB" sz="2000" b="1" dirty="0" err="1">
                <a:solidFill>
                  <a:srgbClr val="1F497D"/>
                </a:solidFill>
              </a:rPr>
              <a:t>yw</a:t>
            </a:r>
            <a:r>
              <a:rPr lang="en-GB" sz="2000" b="1" dirty="0">
                <a:solidFill>
                  <a:srgbClr val="1F497D"/>
                </a:solidFill>
              </a:rPr>
              <a:t> </a:t>
            </a:r>
            <a:r>
              <a:rPr lang="en-GB" sz="2000" b="1" dirty="0" err="1">
                <a:solidFill>
                  <a:srgbClr val="1F497D"/>
                </a:solidFill>
              </a:rPr>
              <a:t>rhain</a:t>
            </a:r>
            <a:r>
              <a:rPr lang="en-GB" sz="2000" b="1" dirty="0">
                <a:solidFill>
                  <a:srgbClr val="1F497D"/>
                </a:solidFill>
              </a:rPr>
              <a:t>?</a:t>
            </a:r>
          </a:p>
          <a:p>
            <a:pPr marL="0" lvl="0" indent="0" algn="ctr">
              <a:buNone/>
            </a:pPr>
            <a:endParaRPr lang="en-GB" sz="2000" dirty="0"/>
          </a:p>
        </p:txBody>
      </p:sp>
      <p:pic>
        <p:nvPicPr>
          <p:cNvPr id="4" name="Picture 5" descr="Gwaelod P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5121270"/>
            <a:ext cx="9144000" cy="1736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5865F8D-61B3-4AFA-96E6-D67F920EC5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393"/>
            <a:ext cx="1728192" cy="84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en-GB" sz="1800"/>
            </a:br>
            <a:br>
              <a:rPr lang="en-GB" sz="1800"/>
            </a:br>
            <a:br>
              <a:rPr lang="en-GB" sz="1800"/>
            </a:br>
            <a:br>
              <a:rPr lang="en-GB" sz="1800"/>
            </a:br>
            <a:br>
              <a:rPr lang="en-GB" sz="1800"/>
            </a:br>
            <a:endParaRPr lang="en-GB" sz="1800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474655" y="981078"/>
            <a:ext cx="8229600" cy="5145081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 err="1">
                <a:solidFill>
                  <a:srgbClr val="183962"/>
                </a:solidFill>
              </a:rPr>
              <a:t>Rownd</a:t>
            </a:r>
            <a:r>
              <a:rPr lang="en-GB" dirty="0">
                <a:solidFill>
                  <a:srgbClr val="183962"/>
                </a:solidFill>
              </a:rPr>
              <a:t> 6 (1 </a:t>
            </a:r>
            <a:r>
              <a:rPr lang="en-GB" dirty="0" err="1">
                <a:solidFill>
                  <a:srgbClr val="183962"/>
                </a:solidFill>
              </a:rPr>
              <a:t>pwynt</a:t>
            </a:r>
            <a:r>
              <a:rPr lang="en-GB" dirty="0">
                <a:solidFill>
                  <a:srgbClr val="183962"/>
                </a:solidFill>
              </a:rPr>
              <a:t> </a:t>
            </a:r>
            <a:r>
              <a:rPr lang="en-GB" dirty="0" err="1">
                <a:solidFill>
                  <a:srgbClr val="183962"/>
                </a:solidFill>
              </a:rPr>
              <a:t>ar</a:t>
            </a:r>
            <a:r>
              <a:rPr lang="en-GB" dirty="0">
                <a:solidFill>
                  <a:srgbClr val="183962"/>
                </a:solidFill>
              </a:rPr>
              <a:t> </a:t>
            </a:r>
            <a:r>
              <a:rPr lang="en-GB" dirty="0" err="1">
                <a:solidFill>
                  <a:srgbClr val="183962"/>
                </a:solidFill>
              </a:rPr>
              <a:t>gyfer</a:t>
            </a:r>
            <a:r>
              <a:rPr lang="en-GB" dirty="0">
                <a:solidFill>
                  <a:srgbClr val="183962"/>
                </a:solidFill>
              </a:rPr>
              <a:t> </a:t>
            </a:r>
            <a:r>
              <a:rPr lang="en-GB" dirty="0" err="1">
                <a:solidFill>
                  <a:srgbClr val="183962"/>
                </a:solidFill>
              </a:rPr>
              <a:t>pob</a:t>
            </a:r>
            <a:r>
              <a:rPr lang="en-GB" dirty="0">
                <a:solidFill>
                  <a:srgbClr val="183962"/>
                </a:solidFill>
              </a:rPr>
              <a:t> </a:t>
            </a:r>
            <a:r>
              <a:rPr lang="en-GB" dirty="0" err="1">
                <a:solidFill>
                  <a:srgbClr val="183962"/>
                </a:solidFill>
              </a:rPr>
              <a:t>cwestiwn</a:t>
            </a:r>
            <a:r>
              <a:rPr lang="en-GB" sz="2800" dirty="0">
                <a:solidFill>
                  <a:srgbClr val="183962"/>
                </a:solidFill>
              </a:rPr>
              <a:t>)</a:t>
            </a:r>
            <a:endParaRPr lang="en-GB" dirty="0"/>
          </a:p>
          <a:p>
            <a:pPr lvl="0">
              <a:buFont typeface="Calibri" pitchFamily="34"/>
              <a:buAutoNum type="arabicPeriod"/>
            </a:pPr>
            <a:r>
              <a:rPr lang="en-GB" sz="1800" b="1" dirty="0" err="1">
                <a:solidFill>
                  <a:srgbClr val="1F497D"/>
                </a:solidFill>
              </a:rPr>
              <a:t>Sawl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clwyd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sydd</a:t>
            </a:r>
            <a:r>
              <a:rPr lang="en-GB" sz="1800" b="1" dirty="0">
                <a:solidFill>
                  <a:srgbClr val="1F497D"/>
                </a:solidFill>
              </a:rPr>
              <a:t> raid </a:t>
            </a:r>
            <a:r>
              <a:rPr lang="en-GB" sz="1800" b="1" dirty="0" err="1">
                <a:solidFill>
                  <a:srgbClr val="1F497D"/>
                </a:solidFill>
              </a:rPr>
              <a:t>i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redwr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neidio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drostynt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ras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dynion</a:t>
            </a:r>
            <a:r>
              <a:rPr lang="en-GB" sz="1800" b="1" dirty="0">
                <a:solidFill>
                  <a:srgbClr val="1F497D"/>
                </a:solidFill>
              </a:rPr>
              <a:t> y 110m </a:t>
            </a:r>
            <a:r>
              <a:rPr lang="en-GB" sz="1800" b="1" dirty="0" err="1">
                <a:solidFill>
                  <a:srgbClr val="1F497D"/>
                </a:solidFill>
              </a:rPr>
              <a:t>clwydi</a:t>
            </a:r>
            <a:r>
              <a:rPr lang="en-GB" sz="1800" b="1" dirty="0">
                <a:solidFill>
                  <a:srgbClr val="1F497D"/>
                </a:solidFill>
              </a:rPr>
              <a:t>?</a:t>
            </a:r>
          </a:p>
          <a:p>
            <a:pPr lvl="0">
              <a:buFont typeface="Calibri" pitchFamily="34"/>
              <a:buAutoNum type="arabicPeriod"/>
            </a:pPr>
            <a:r>
              <a:rPr lang="en-GB" sz="1800" b="1" dirty="0" err="1">
                <a:solidFill>
                  <a:srgbClr val="1F497D"/>
                </a:solidFill>
              </a:rPr>
              <a:t>Yn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ôl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yr</a:t>
            </a:r>
            <a:r>
              <a:rPr lang="en-GB" sz="1800" b="1" dirty="0">
                <a:solidFill>
                  <a:srgbClr val="1F497D"/>
                </a:solidFill>
              </a:rPr>
              <a:t> AA – faint o </a:t>
            </a:r>
            <a:r>
              <a:rPr lang="en-GB" sz="1800" b="1" dirty="0" err="1">
                <a:solidFill>
                  <a:srgbClr val="1F497D"/>
                </a:solidFill>
              </a:rPr>
              <a:t>filltiroedd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yw</a:t>
            </a:r>
            <a:r>
              <a:rPr lang="en-GB" sz="1800" b="1" dirty="0">
                <a:solidFill>
                  <a:srgbClr val="1F497D"/>
                </a:solidFill>
              </a:rPr>
              <a:t> hi o </a:t>
            </a:r>
            <a:r>
              <a:rPr lang="en-GB" sz="1800" b="1" dirty="0" err="1">
                <a:solidFill>
                  <a:srgbClr val="1F497D"/>
                </a:solidFill>
              </a:rPr>
              <a:t>Gaerfyrddin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i</a:t>
            </a:r>
            <a:r>
              <a:rPr lang="en-GB" sz="1800" b="1" dirty="0">
                <a:solidFill>
                  <a:srgbClr val="1F497D"/>
                </a:solidFill>
              </a:rPr>
              <a:t> Aberystwyth un </a:t>
            </a:r>
            <a:r>
              <a:rPr lang="en-GB" sz="1800" b="1" dirty="0" err="1">
                <a:solidFill>
                  <a:srgbClr val="1F497D"/>
                </a:solidFill>
              </a:rPr>
              <a:t>ffordd</a:t>
            </a:r>
            <a:r>
              <a:rPr lang="en-GB" sz="1800" b="1" dirty="0">
                <a:solidFill>
                  <a:srgbClr val="1F497D"/>
                </a:solidFill>
              </a:rPr>
              <a:t>?</a:t>
            </a:r>
          </a:p>
          <a:p>
            <a:pPr lvl="0">
              <a:buFont typeface="Calibri" pitchFamily="34"/>
              <a:buAutoNum type="arabicPeriod"/>
            </a:pPr>
            <a:r>
              <a:rPr lang="en-GB" sz="1800" b="1" dirty="0" err="1">
                <a:solidFill>
                  <a:srgbClr val="1F497D"/>
                </a:solidFill>
              </a:rPr>
              <a:t>Sawl</a:t>
            </a:r>
            <a:r>
              <a:rPr lang="en-GB" sz="1800" b="1" dirty="0">
                <a:solidFill>
                  <a:srgbClr val="1F497D"/>
                </a:solidFill>
              </a:rPr>
              <a:t> mis </a:t>
            </a:r>
            <a:r>
              <a:rPr lang="en-GB" sz="1800" b="1" dirty="0" err="1">
                <a:solidFill>
                  <a:srgbClr val="1F497D"/>
                </a:solidFill>
              </a:rPr>
              <a:t>yw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beichiogrwydd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buwch</a:t>
            </a:r>
            <a:r>
              <a:rPr lang="en-GB" sz="1800" b="1" dirty="0">
                <a:solidFill>
                  <a:srgbClr val="1F497D"/>
                </a:solidFill>
              </a:rPr>
              <a:t>?</a:t>
            </a:r>
          </a:p>
          <a:p>
            <a:pPr lvl="0">
              <a:buFont typeface="Calibri" pitchFamily="34"/>
              <a:buAutoNum type="arabicPeriod"/>
            </a:pPr>
            <a:r>
              <a:rPr lang="en-GB" sz="1800" b="1" dirty="0">
                <a:solidFill>
                  <a:srgbClr val="1F497D"/>
                </a:solidFill>
              </a:rPr>
              <a:t>Gyda 3 dart – </a:t>
            </a:r>
            <a:r>
              <a:rPr lang="en-GB" sz="1800" b="1" dirty="0" err="1">
                <a:solidFill>
                  <a:srgbClr val="1F497D"/>
                </a:solidFill>
              </a:rPr>
              <a:t>beth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yw’r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sgôr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uchaf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posib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mewn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gêm</a:t>
            </a:r>
            <a:r>
              <a:rPr lang="en-GB" sz="1800" b="1" dirty="0">
                <a:solidFill>
                  <a:srgbClr val="1F497D"/>
                </a:solidFill>
              </a:rPr>
              <a:t> o </a:t>
            </a:r>
            <a:r>
              <a:rPr lang="en-GB" sz="1800" b="1" dirty="0" err="1">
                <a:solidFill>
                  <a:srgbClr val="1F497D"/>
                </a:solidFill>
              </a:rPr>
              <a:t>ddarts</a:t>
            </a:r>
            <a:r>
              <a:rPr lang="en-GB" sz="1800" b="1" dirty="0">
                <a:solidFill>
                  <a:srgbClr val="1F497D"/>
                </a:solidFill>
              </a:rPr>
              <a:t>?</a:t>
            </a:r>
          </a:p>
          <a:p>
            <a:pPr lvl="0">
              <a:buFont typeface="Calibri" pitchFamily="34"/>
              <a:buAutoNum type="arabicPeriod"/>
            </a:pPr>
            <a:r>
              <a:rPr lang="en-GB" sz="1800" b="1" dirty="0" err="1">
                <a:solidFill>
                  <a:srgbClr val="1F497D"/>
                </a:solidFill>
              </a:rPr>
              <a:t>Sawl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stumog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sydd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gan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ddafad</a:t>
            </a:r>
            <a:r>
              <a:rPr lang="en-GB" sz="1800" b="1" dirty="0">
                <a:solidFill>
                  <a:srgbClr val="1F497D"/>
                </a:solidFill>
              </a:rPr>
              <a:t>?</a:t>
            </a:r>
          </a:p>
          <a:p>
            <a:pPr lvl="0">
              <a:buFont typeface="Calibri" pitchFamily="34"/>
              <a:buAutoNum type="arabicPeriod"/>
            </a:pPr>
            <a:r>
              <a:rPr lang="en-GB" sz="1800" b="1" dirty="0">
                <a:solidFill>
                  <a:srgbClr val="1F497D"/>
                </a:solidFill>
              </a:rPr>
              <a:t>Pa ben-</a:t>
            </a:r>
            <a:r>
              <a:rPr lang="en-GB" sz="1800" b="1" dirty="0" err="1">
                <a:solidFill>
                  <a:srgbClr val="1F497D"/>
                </a:solidFill>
              </a:rPr>
              <a:t>blwydd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priodas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yw’r</a:t>
            </a:r>
            <a:r>
              <a:rPr lang="en-GB" sz="1800" b="1" dirty="0">
                <a:solidFill>
                  <a:srgbClr val="1F497D"/>
                </a:solidFill>
              </a:rPr>
              <a:t> Arian?</a:t>
            </a:r>
          </a:p>
          <a:p>
            <a:pPr lvl="0">
              <a:buFont typeface="Calibri" pitchFamily="34"/>
              <a:buAutoNum type="arabicPeriod"/>
            </a:pPr>
            <a:r>
              <a:rPr lang="en-GB" sz="1800" b="1" dirty="0" err="1">
                <a:solidFill>
                  <a:srgbClr val="1F497D"/>
                </a:solidFill>
              </a:rPr>
              <a:t>Sawl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i="1" dirty="0">
                <a:solidFill>
                  <a:srgbClr val="1F497D"/>
                </a:solidFill>
              </a:rPr>
              <a:t>‘Oscar</a:t>
            </a:r>
            <a:r>
              <a:rPr lang="en-GB" sz="1800" b="1" dirty="0">
                <a:solidFill>
                  <a:srgbClr val="1F497D"/>
                </a:solidFill>
              </a:rPr>
              <a:t>’ </a:t>
            </a:r>
            <a:r>
              <a:rPr lang="en-GB" sz="1800" b="1" dirty="0" err="1">
                <a:solidFill>
                  <a:srgbClr val="1F497D"/>
                </a:solidFill>
              </a:rPr>
              <a:t>enillwyd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gan</a:t>
            </a:r>
            <a:r>
              <a:rPr lang="en-GB" sz="1800" b="1" dirty="0">
                <a:solidFill>
                  <a:srgbClr val="1F497D"/>
                </a:solidFill>
              </a:rPr>
              <a:t> y </a:t>
            </a:r>
            <a:r>
              <a:rPr lang="en-GB" sz="1800" b="1" dirty="0" err="1">
                <a:solidFill>
                  <a:srgbClr val="1F497D"/>
                </a:solidFill>
              </a:rPr>
              <a:t>ffilm</a:t>
            </a:r>
            <a:r>
              <a:rPr lang="en-GB" sz="1800" b="1" dirty="0">
                <a:solidFill>
                  <a:srgbClr val="1F497D"/>
                </a:solidFill>
              </a:rPr>
              <a:t> ‘Titanic’? </a:t>
            </a:r>
          </a:p>
          <a:p>
            <a:pPr lvl="0">
              <a:buFont typeface="Calibri" pitchFamily="34"/>
              <a:buAutoNum type="arabicPeriod"/>
            </a:pPr>
            <a:r>
              <a:rPr lang="en-GB" sz="1800" b="1" dirty="0" err="1">
                <a:solidFill>
                  <a:srgbClr val="1F497D"/>
                </a:solidFill>
              </a:rPr>
              <a:t>Sawl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chwaraewr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sydd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mewn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tîm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rygbi</a:t>
            </a:r>
            <a:r>
              <a:rPr lang="en-GB" sz="1800" b="1" dirty="0">
                <a:solidFill>
                  <a:srgbClr val="1F497D"/>
                </a:solidFill>
              </a:rPr>
              <a:t>? </a:t>
            </a:r>
          </a:p>
          <a:p>
            <a:pPr lvl="0">
              <a:buFont typeface="Calibri" pitchFamily="34"/>
              <a:buAutoNum type="arabicPeriod"/>
            </a:pPr>
            <a:r>
              <a:rPr lang="en-GB" sz="1800" b="1" dirty="0" err="1">
                <a:solidFill>
                  <a:srgbClr val="1F497D"/>
                </a:solidFill>
              </a:rPr>
              <a:t>Sawl</a:t>
            </a:r>
            <a:r>
              <a:rPr lang="en-GB" sz="1800" b="1" dirty="0">
                <a:solidFill>
                  <a:srgbClr val="1F497D"/>
                </a:solidFill>
              </a:rPr>
              <a:t> Sir </a:t>
            </a:r>
            <a:r>
              <a:rPr lang="en-GB" sz="1800" b="1" dirty="0" err="1">
                <a:solidFill>
                  <a:srgbClr val="1F497D"/>
                </a:solidFill>
              </a:rPr>
              <a:t>sydd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yng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Nghymru</a:t>
            </a:r>
            <a:r>
              <a:rPr lang="en-GB" sz="1800" b="1" dirty="0">
                <a:solidFill>
                  <a:srgbClr val="1F497D"/>
                </a:solidFill>
              </a:rPr>
              <a:t>?</a:t>
            </a:r>
          </a:p>
          <a:p>
            <a:pPr lvl="0">
              <a:buFont typeface="Calibri" pitchFamily="34"/>
              <a:buAutoNum type="arabicPeriod"/>
            </a:pP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Sawl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milltir</a:t>
            </a:r>
            <a:r>
              <a:rPr lang="en-GB" sz="1800" b="1" dirty="0">
                <a:solidFill>
                  <a:srgbClr val="1F497D"/>
                </a:solidFill>
              </a:rPr>
              <a:t> </a:t>
            </a:r>
            <a:r>
              <a:rPr lang="en-GB" sz="1800" b="1" dirty="0" err="1">
                <a:solidFill>
                  <a:srgbClr val="1F497D"/>
                </a:solidFill>
              </a:rPr>
              <a:t>yw</a:t>
            </a:r>
            <a:r>
              <a:rPr lang="en-GB" sz="1800" b="1" dirty="0">
                <a:solidFill>
                  <a:srgbClr val="1F497D"/>
                </a:solidFill>
              </a:rPr>
              <a:t> Marathon?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endParaRPr lang="en-GB" sz="1800" dirty="0"/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r>
              <a:rPr lang="en-GB" sz="1800" b="1" dirty="0">
                <a:solidFill>
                  <a:srgbClr val="1F497D"/>
                </a:solidFill>
              </a:rPr>
              <a:t>4          15          22           10             180           26          50             9           25         11</a:t>
            </a:r>
          </a:p>
          <a:p>
            <a:pPr marL="0" lvl="0" indent="0">
              <a:lnSpc>
                <a:spcPct val="90000"/>
              </a:lnSpc>
              <a:spcBef>
                <a:spcPts val="400"/>
              </a:spcBef>
              <a:buNone/>
            </a:pPr>
            <a:endParaRPr lang="en-GB" sz="1800" dirty="0"/>
          </a:p>
          <a:p>
            <a:pPr marL="0" lvl="0" indent="0">
              <a:spcBef>
                <a:spcPts val="400"/>
              </a:spcBef>
              <a:buNone/>
            </a:pPr>
            <a:endParaRPr lang="en-GB" sz="1600" dirty="0"/>
          </a:p>
        </p:txBody>
      </p:sp>
      <p:pic>
        <p:nvPicPr>
          <p:cNvPr id="4" name="Picture 5" descr="Gwaelod P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5805260"/>
            <a:ext cx="9144000" cy="1052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402C800E-582B-4BB9-8DA4-9FC9AB1529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393"/>
            <a:ext cx="1728192" cy="849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en-GB" sz="1800"/>
            </a:br>
            <a:br>
              <a:rPr lang="en-GB" sz="1800"/>
            </a:br>
            <a:br>
              <a:rPr lang="en-GB" sz="1800"/>
            </a:br>
            <a:br>
              <a:rPr lang="en-GB" sz="1800"/>
            </a:br>
            <a:br>
              <a:rPr lang="en-GB" sz="1800"/>
            </a:br>
            <a:endParaRPr lang="en-GB" sz="1800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457200" y="981078"/>
            <a:ext cx="8229600" cy="5145081"/>
          </a:xfrm>
        </p:spPr>
        <p:txBody>
          <a:bodyPr/>
          <a:lstStyle/>
          <a:p>
            <a:pPr marL="609603" lvl="0" indent="-609603">
              <a:buFont typeface="Arial"/>
              <a:buAutoNum type="arabicPeriod"/>
            </a:pPr>
            <a:endParaRPr lang="en-GB" sz="1600" dirty="0"/>
          </a:p>
          <a:p>
            <a:pPr marL="0" lvl="0" indent="0">
              <a:buNone/>
            </a:pPr>
            <a:endParaRPr lang="en-GB" sz="1600" b="1" dirty="0">
              <a:solidFill>
                <a:srgbClr val="183962"/>
              </a:solidFill>
            </a:endParaRPr>
          </a:p>
          <a:p>
            <a:pPr marL="0" lvl="0" indent="0" algn="ctr">
              <a:spcBef>
                <a:spcPts val="400"/>
              </a:spcBef>
              <a:buNone/>
            </a:pPr>
            <a:r>
              <a:rPr lang="en-GB" sz="6600" dirty="0" err="1">
                <a:solidFill>
                  <a:srgbClr val="183962"/>
                </a:solidFill>
              </a:rPr>
              <a:t>Diolch</a:t>
            </a:r>
            <a:r>
              <a:rPr lang="en-GB" sz="6600" dirty="0">
                <a:solidFill>
                  <a:srgbClr val="183962"/>
                </a:solidFill>
              </a:rPr>
              <a:t> </a:t>
            </a:r>
            <a:r>
              <a:rPr lang="en-GB" sz="6600" dirty="0" err="1">
                <a:solidFill>
                  <a:srgbClr val="183962"/>
                </a:solidFill>
              </a:rPr>
              <a:t>yn</a:t>
            </a:r>
            <a:r>
              <a:rPr lang="en-GB" sz="6600" dirty="0">
                <a:solidFill>
                  <a:srgbClr val="183962"/>
                </a:solidFill>
              </a:rPr>
              <a:t> </a:t>
            </a:r>
            <a:r>
              <a:rPr lang="en-GB" sz="6600" dirty="0" err="1">
                <a:solidFill>
                  <a:srgbClr val="183962"/>
                </a:solidFill>
              </a:rPr>
              <a:t>fawr</a:t>
            </a:r>
            <a:br>
              <a:rPr lang="en-GB" sz="6600" dirty="0">
                <a:solidFill>
                  <a:srgbClr val="183962"/>
                </a:solidFill>
              </a:rPr>
            </a:br>
            <a:r>
              <a:rPr lang="en-GB" sz="6600" dirty="0">
                <a:solidFill>
                  <a:srgbClr val="183962"/>
                </a:solidFill>
              </a:rPr>
              <a:t>am </a:t>
            </a:r>
            <a:r>
              <a:rPr lang="en-GB" sz="6600" dirty="0" err="1">
                <a:solidFill>
                  <a:srgbClr val="183962"/>
                </a:solidFill>
              </a:rPr>
              <a:t>gystadlu</a:t>
            </a:r>
            <a:r>
              <a:rPr lang="en-GB" sz="6600" dirty="0">
                <a:solidFill>
                  <a:srgbClr val="183962"/>
                </a:solidFill>
              </a:rPr>
              <a:t>!</a:t>
            </a:r>
            <a:endParaRPr lang="en-GB" sz="6600" dirty="0"/>
          </a:p>
        </p:txBody>
      </p:sp>
      <p:pic>
        <p:nvPicPr>
          <p:cNvPr id="4" name="Picture 5" descr="Gwaelod P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5121270"/>
            <a:ext cx="9144000" cy="1736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5BBB1B-75A8-4CB8-8BC9-C6DD1C7CEC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7393"/>
            <a:ext cx="1728192" cy="8496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54B81EBBDE894F9529223E12B098A0" ma:contentTypeVersion="8" ma:contentTypeDescription="Create a new document." ma:contentTypeScope="" ma:versionID="d3833afa715fd1cd975d20dd7f829f07">
  <xsd:schema xmlns:xsd="http://www.w3.org/2001/XMLSchema" xmlns:xs="http://www.w3.org/2001/XMLSchema" xmlns:p="http://schemas.microsoft.com/office/2006/metadata/properties" xmlns:ns2="190f1217-e567-418a-a153-8c52b7f857cf" targetNamespace="http://schemas.microsoft.com/office/2006/metadata/properties" ma:root="true" ma:fieldsID="d9e96da3ca2f1ff770b56247be3fa667" ns2:_="">
    <xsd:import namespace="190f1217-e567-418a-a153-8c52b7f857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f1217-e567-418a-a153-8c52b7f857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CFDACA-D0CE-4AFE-85D2-C51ED92D1A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E1BCF4-9133-4693-B891-6E8F46EFA2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9E3E730-B727-4A77-8CA8-F779426861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0f1217-e567-418a-a153-8c52b7f857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637</Words>
  <Application>Microsoft Office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Office Theme</vt:lpstr>
      <vt:lpstr>Prosiect Cwis ‘Dim Clem’</vt:lpstr>
      <vt:lpstr>     </vt:lpstr>
      <vt:lpstr>     </vt:lpstr>
      <vt:lpstr>     </vt:lpstr>
      <vt:lpstr>     </vt:lpstr>
      <vt:lpstr>     </vt:lpstr>
      <vt:lpstr>     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Prosiect Cwis ‘Dim Clem’</dc:title>
  <dc:creator>Glyn Jones</dc:creator>
  <cp:lastModifiedBy>Glyn Jones</cp:lastModifiedBy>
  <cp:revision>47</cp:revision>
  <dcterms:created xsi:type="dcterms:W3CDTF">2017-11-27T13:23:51Z</dcterms:created>
  <dcterms:modified xsi:type="dcterms:W3CDTF">2020-12-07T12:14:16Z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0x0101002754B81EBBDE894F9529223E12B098A0</vt:lpwstr>
  </property>
</Properties>
</file>