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tags+xml" PartName="/ppt/tags/tag1.xml"/>
  <Override ContentType="application/vnd.openxmlformats-officedocument.presentationml.notesSlide+xml" PartName="/ppt/notesSlides/notesSlide1.xml"/>
  <Override ContentType="application/vnd.openxmlformats-officedocument.presentationml.tags+xml" PartName="/ppt/tags/tag2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59" r:id="rId3"/>
    <p:sldId id="257" r:id="rId4"/>
    <p:sldId id="262" r:id="rId5"/>
    <p:sldId id="270" r:id="rId6"/>
    <p:sldId id="263" r:id="rId7"/>
    <p:sldId id="268" r:id="rId8"/>
    <p:sldId id="264" r:id="rId9"/>
    <p:sldId id="274" r:id="rId10"/>
    <p:sldId id="272" r:id="rId11"/>
    <p:sldId id="273" r:id="rId12"/>
    <p:sldId id="271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895"/>
    <a:srgbClr val="C9D63D"/>
    <a:srgbClr val="E9457D"/>
    <a:srgbClr val="99FF66"/>
    <a:srgbClr val="3AB9B9"/>
    <a:srgbClr val="183962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1" autoAdjust="0"/>
    <p:restoredTop sz="42206" autoAdjust="0"/>
  </p:normalViewPr>
  <p:slideViewPr>
    <p:cSldViewPr>
      <p:cViewPr varScale="1">
        <p:scale>
          <a:sx n="91" d="100"/>
          <a:sy n="91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3BE1-10A9-4F83-99E7-DF4EF5249A24}" type="datetimeFigureOut">
              <a:rPr lang="en-GB" altLang="en-US"/>
              <a:pPr/>
              <a:t>18/01/2019</a:t>
            </a:fld>
            <a:endParaRPr lang="en-GB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C4356C-5E0C-45A9-87FA-2679EE14EC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110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CC8278-D8A9-435D-8482-01AEE9158E6A}" type="datetimeFigureOut">
              <a:rPr lang="en-GB" altLang="en-US"/>
              <a:pPr/>
              <a:t>18/01/2019</a:t>
            </a:fld>
            <a:endParaRPr lang="en-GB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562800-C6FF-4616-B389-28710A9560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433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y-GB" altLang="en-US" baseline="0" dirty="0" smtClean="0"/>
              <a:t>cyflwyno’r Fenter – gweithio er budd yr iaith Gymraeg</a:t>
            </a:r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Sicrhau fod pawb o fewn y cymunedau mae’r Fenter yn gweithio ynddo sef Caerfyrddin/</a:t>
            </a:r>
            <a:r>
              <a:rPr lang="cy-GB" altLang="en-US" baseline="0" dirty="0" err="1" smtClean="0"/>
              <a:t>Sancler</a:t>
            </a:r>
            <a:r>
              <a:rPr lang="cy-GB" altLang="en-US" baseline="0" dirty="0" smtClean="0"/>
              <a:t>/</a:t>
            </a:r>
            <a:r>
              <a:rPr lang="cy-GB" altLang="en-US" baseline="0" dirty="0" err="1" smtClean="0"/>
              <a:t>Hendygwyn</a:t>
            </a:r>
            <a:r>
              <a:rPr lang="cy-GB" altLang="en-US" baseline="0" dirty="0" smtClean="0"/>
              <a:t>/Dyffryn Teifi yn cael y cyfle i siarad Cymraeg – oedolion, henoed, dysgwyr, plant ysgol uwchradd, cynradd, oedolion ifanc ayyb</a:t>
            </a:r>
          </a:p>
          <a:p>
            <a:pPr marL="0" indent="0">
              <a:buFontTx/>
              <a:buNone/>
            </a:pPr>
            <a:endParaRPr lang="cy-GB" altLang="en-US" baseline="0" dirty="0" smtClean="0"/>
          </a:p>
          <a:p>
            <a:pPr marL="171450" indent="-171450">
              <a:buFontTx/>
              <a:buChar char="-"/>
            </a:pPr>
            <a:r>
              <a:rPr lang="cy-GB" altLang="en-US" baseline="0" dirty="0" err="1" smtClean="0"/>
              <a:t>Introduce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work</a:t>
            </a:r>
            <a:r>
              <a:rPr lang="cy-GB" altLang="en-US" baseline="0" dirty="0" smtClean="0"/>
              <a:t> of the Institute – </a:t>
            </a:r>
            <a:r>
              <a:rPr lang="cy-GB" altLang="en-US" baseline="0" dirty="0" err="1" smtClean="0"/>
              <a:t>work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</a:t>
            </a:r>
            <a:r>
              <a:rPr lang="cy-GB" altLang="en-US" baseline="0" dirty="0" smtClean="0"/>
              <a:t> the Welsh </a:t>
            </a:r>
            <a:r>
              <a:rPr lang="cy-GB" altLang="en-US" baseline="0" dirty="0" err="1" smtClean="0"/>
              <a:t>Language</a:t>
            </a:r>
            <a:r>
              <a:rPr lang="cy-GB" alt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cy-GB" altLang="en-US" baseline="0" dirty="0" err="1" smtClean="0"/>
              <a:t>Ensuring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that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everyone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within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communities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within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areas</a:t>
            </a:r>
            <a:r>
              <a:rPr lang="cy-GB" altLang="en-US" baseline="0" dirty="0" smtClean="0"/>
              <a:t> of the </a:t>
            </a:r>
            <a:r>
              <a:rPr lang="cy-GB" altLang="en-US" baseline="0" dirty="0" err="1" smtClean="0"/>
              <a:t>Institutes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work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have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opportuinity</a:t>
            </a:r>
            <a:r>
              <a:rPr lang="cy-GB" altLang="en-US" baseline="0" dirty="0" smtClean="0"/>
              <a:t> to </a:t>
            </a:r>
            <a:r>
              <a:rPr lang="cy-GB" altLang="en-US" baseline="0" dirty="0" err="1" smtClean="0"/>
              <a:t>speak</a:t>
            </a:r>
            <a:r>
              <a:rPr lang="cy-GB" altLang="en-US" baseline="0" dirty="0" smtClean="0"/>
              <a:t> Welsh. The </a:t>
            </a:r>
            <a:r>
              <a:rPr lang="cy-GB" altLang="en-US" baseline="0" dirty="0" err="1" smtClean="0"/>
              <a:t>areas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Carmarthen</a:t>
            </a:r>
            <a:r>
              <a:rPr lang="cy-GB" altLang="en-US" baseline="0" dirty="0" smtClean="0"/>
              <a:t>/St </a:t>
            </a:r>
            <a:r>
              <a:rPr lang="cy-GB" altLang="en-US" baseline="0" dirty="0" err="1" smtClean="0"/>
              <a:t>Clears</a:t>
            </a:r>
            <a:r>
              <a:rPr lang="cy-GB" altLang="en-US" baseline="0" dirty="0" smtClean="0"/>
              <a:t>/Whitland/Teifi Valley – </a:t>
            </a:r>
            <a:r>
              <a:rPr lang="cy-GB" altLang="en-US" baseline="0" dirty="0" err="1" smtClean="0"/>
              <a:t>adults</a:t>
            </a:r>
            <a:r>
              <a:rPr lang="cy-GB" altLang="en-US" baseline="0" dirty="0" smtClean="0"/>
              <a:t>, </a:t>
            </a:r>
            <a:r>
              <a:rPr lang="cy-GB" altLang="en-US" baseline="0" dirty="0" err="1" smtClean="0"/>
              <a:t>elderly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people</a:t>
            </a:r>
            <a:r>
              <a:rPr lang="cy-GB" altLang="en-US" baseline="0" dirty="0" smtClean="0"/>
              <a:t>, </a:t>
            </a:r>
            <a:r>
              <a:rPr lang="cy-GB" altLang="en-US" baseline="0" dirty="0" err="1" smtClean="0"/>
              <a:t>learners</a:t>
            </a:r>
            <a:r>
              <a:rPr lang="cy-GB" altLang="en-US" baseline="0" dirty="0" smtClean="0"/>
              <a:t>, </a:t>
            </a:r>
            <a:r>
              <a:rPr lang="cy-GB" altLang="en-US" baseline="0" dirty="0" err="1" smtClean="0"/>
              <a:t>primary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secondary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school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pupils</a:t>
            </a:r>
            <a:r>
              <a:rPr lang="cy-GB" altLang="en-US" baseline="0" dirty="0" smtClean="0"/>
              <a:t>, Young </a:t>
            </a:r>
            <a:r>
              <a:rPr lang="cy-GB" altLang="en-US" baseline="0" dirty="0" err="1" smtClean="0"/>
              <a:t>adults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etc</a:t>
            </a:r>
            <a:endParaRPr lang="cy-GB" altLang="en-US" baseline="0" dirty="0" smtClean="0"/>
          </a:p>
          <a:p>
            <a:pPr marL="0" indent="0">
              <a:buFontTx/>
              <a:buNone/>
            </a:pPr>
            <a:endParaRPr lang="cy-GB" altLang="en-US" baseline="0" dirty="0" smtClean="0"/>
          </a:p>
          <a:p>
            <a:pPr marL="0" indent="0">
              <a:buFontTx/>
              <a:buNone/>
            </a:pPr>
            <a:r>
              <a:rPr lang="cy-GB" altLang="en-US" baseline="0" dirty="0" smtClean="0"/>
              <a:t>Rydym ni yma heddiw i </a:t>
            </a:r>
            <a:r>
              <a:rPr lang="cy-GB" altLang="en-US" baseline="0" dirty="0" err="1" smtClean="0"/>
              <a:t>sichrhau</a:t>
            </a:r>
            <a:r>
              <a:rPr lang="cy-GB" altLang="en-US" baseline="0" dirty="0" smtClean="0"/>
              <a:t> eich bod chi’n ymwybodol o’r </a:t>
            </a:r>
            <a:r>
              <a:rPr lang="cy-GB" altLang="en-US" baseline="0" dirty="0" err="1" smtClean="0"/>
              <a:t>cyfloedd</a:t>
            </a:r>
            <a:r>
              <a:rPr lang="cy-GB" altLang="en-US" baseline="0" dirty="0" smtClean="0"/>
              <a:t> i siarad Cymraeg, a gobeithio cewch </a:t>
            </a:r>
            <a:r>
              <a:rPr lang="cy-GB" altLang="en-US" baseline="0" dirty="0" err="1" smtClean="0"/>
              <a:t>chi’ch</a:t>
            </a:r>
            <a:r>
              <a:rPr lang="cy-GB" altLang="en-US" baseline="0" dirty="0" smtClean="0"/>
              <a:t> synnu am yr holl gyfleoedd sydd ar gael i chi.</a:t>
            </a:r>
          </a:p>
          <a:p>
            <a:pPr marL="0" indent="0">
              <a:buFontTx/>
              <a:buNone/>
            </a:pPr>
            <a:r>
              <a:rPr lang="cy-GB" altLang="en-US" baseline="0" dirty="0" smtClean="0"/>
              <a:t>We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here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today</a:t>
            </a:r>
            <a:r>
              <a:rPr lang="cy-GB" altLang="en-US" baseline="0" dirty="0" smtClean="0"/>
              <a:t> to </a:t>
            </a:r>
            <a:r>
              <a:rPr lang="cy-GB" altLang="en-US" baseline="0" dirty="0" err="1" smtClean="0"/>
              <a:t>ensure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all </a:t>
            </a:r>
            <a:r>
              <a:rPr lang="cy-GB" altLang="en-US" baseline="0" dirty="0" err="1" smtClean="0"/>
              <a:t>aware</a:t>
            </a:r>
            <a:r>
              <a:rPr lang="cy-GB" altLang="en-US" baseline="0" dirty="0" smtClean="0"/>
              <a:t> of the </a:t>
            </a:r>
            <a:r>
              <a:rPr lang="cy-GB" altLang="en-US" baseline="0" dirty="0" err="1" smtClean="0"/>
              <a:t>opportuinites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have</a:t>
            </a:r>
            <a:r>
              <a:rPr lang="cy-GB" altLang="en-US" baseline="0" dirty="0" smtClean="0"/>
              <a:t> to </a:t>
            </a:r>
            <a:r>
              <a:rPr lang="cy-GB" altLang="en-US" baseline="0" dirty="0" err="1" smtClean="0"/>
              <a:t>speak</a:t>
            </a:r>
            <a:r>
              <a:rPr lang="cy-GB" altLang="en-US" baseline="0" dirty="0" smtClean="0"/>
              <a:t> Welsh,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hopefuly</a:t>
            </a:r>
            <a:r>
              <a:rPr lang="cy-GB" altLang="en-US" baseline="0" dirty="0" smtClean="0"/>
              <a:t> be </a:t>
            </a:r>
            <a:r>
              <a:rPr lang="cy-GB" altLang="en-US" baseline="0" dirty="0" err="1" smtClean="0"/>
              <a:t>surprised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about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what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see</a:t>
            </a:r>
            <a:r>
              <a:rPr lang="cy-GB" altLang="en-US" baseline="0" dirty="0" smtClean="0"/>
              <a:t>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Oeddech</a:t>
            </a:r>
            <a:r>
              <a:rPr lang="cy-GB" baseline="0" dirty="0" smtClean="0"/>
              <a:t> chi’n gwybod bod </a:t>
            </a:r>
            <a:r>
              <a:rPr lang="cy-GB" baseline="0" dirty="0" err="1" smtClean="0"/>
              <a:t>buddiau</a:t>
            </a:r>
            <a:r>
              <a:rPr lang="cy-GB" baseline="0" dirty="0" smtClean="0"/>
              <a:t> mawr o astudio trwy cyfrwng y Gymraeg boed hynny yma yng Ngholeg Sir Gar neu mewn Prifysgolion wedi i chi symud ymlaen o’ch astudiaethau yma.</a:t>
            </a:r>
          </a:p>
          <a:p>
            <a:r>
              <a:rPr lang="cy-GB" baseline="0" dirty="0" smtClean="0"/>
              <a:t>Did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</a:t>
            </a:r>
            <a:r>
              <a:rPr lang="cy-GB" baseline="0" dirty="0" err="1" smtClean="0"/>
              <a:t>know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there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many</a:t>
            </a:r>
            <a:r>
              <a:rPr lang="cy-GB" baseline="0" dirty="0" smtClean="0"/>
              <a:t> </a:t>
            </a:r>
            <a:r>
              <a:rPr lang="cy-GB" baseline="0" dirty="0" err="1" smtClean="0"/>
              <a:t>benifits</a:t>
            </a:r>
            <a:r>
              <a:rPr lang="cy-GB" baseline="0" dirty="0" smtClean="0"/>
              <a:t> of </a:t>
            </a:r>
            <a:r>
              <a:rPr lang="cy-GB" baseline="0" dirty="0" err="1" smtClean="0"/>
              <a:t>studying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through</a:t>
            </a:r>
            <a:r>
              <a:rPr lang="cy-GB" baseline="0" dirty="0" smtClean="0"/>
              <a:t> the </a:t>
            </a:r>
            <a:r>
              <a:rPr lang="cy-GB" baseline="0" dirty="0" err="1" smtClean="0"/>
              <a:t>medium</a:t>
            </a:r>
            <a:r>
              <a:rPr lang="cy-GB" baseline="0" dirty="0" smtClean="0"/>
              <a:t> of Welsh, </a:t>
            </a:r>
            <a:r>
              <a:rPr lang="cy-GB" baseline="0" dirty="0" err="1" smtClean="0"/>
              <a:t>wheather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is </a:t>
            </a:r>
            <a:r>
              <a:rPr lang="cy-GB" baseline="0" dirty="0" err="1" smtClean="0"/>
              <a:t>here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Coleg Sir Gar or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Universities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after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move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on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from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studies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here</a:t>
            </a:r>
            <a:r>
              <a:rPr lang="cy-GB" baseline="0" dirty="0" smtClean="0"/>
              <a:t>.</a:t>
            </a:r>
          </a:p>
          <a:p>
            <a:endParaRPr lang="cy-GB" baseline="0" dirty="0" smtClean="0"/>
          </a:p>
          <a:p>
            <a:r>
              <a:rPr lang="cy-GB" baseline="0" dirty="0" smtClean="0"/>
              <a:t>Mae’r Coleg Cymraeg Cenedlaethol yn fudiad sy’n gweithio i sicrhau cyfleoedd i fyfyrwyr i astudio modiwlau trwy cyfrwng y Gymraeg, a thrwy hynny rhoi cymorth ariannol i chi fyfyrwyr wrth i chi astudio’n Gymraeg wrth i chi dyfu’n pobl ifanc yn hyn na 18 a pharhau i astudio.</a:t>
            </a:r>
          </a:p>
          <a:p>
            <a:r>
              <a:rPr lang="cy-GB" baseline="0" dirty="0" smtClean="0"/>
              <a:t>The Coleg Cymraeg Cenedlaethol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a </a:t>
            </a:r>
            <a:r>
              <a:rPr lang="cy-GB" baseline="0" dirty="0" err="1" smtClean="0"/>
              <a:t>organization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work</a:t>
            </a:r>
            <a:r>
              <a:rPr lang="cy-GB" baseline="0" dirty="0" smtClean="0"/>
              <a:t> to </a:t>
            </a:r>
            <a:r>
              <a:rPr lang="cy-GB" baseline="0" dirty="0" err="1" smtClean="0"/>
              <a:t>ensure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students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have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oppertunities</a:t>
            </a:r>
            <a:r>
              <a:rPr lang="cy-GB" baseline="0" dirty="0" smtClean="0"/>
              <a:t> to </a:t>
            </a:r>
            <a:r>
              <a:rPr lang="cy-GB" baseline="0" dirty="0" err="1" smtClean="0"/>
              <a:t>study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modules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through</a:t>
            </a:r>
            <a:r>
              <a:rPr lang="cy-GB" baseline="0" dirty="0" smtClean="0"/>
              <a:t> the </a:t>
            </a:r>
            <a:r>
              <a:rPr lang="cy-GB" baseline="0" dirty="0" err="1" smtClean="0"/>
              <a:t>meduim</a:t>
            </a:r>
            <a:r>
              <a:rPr lang="cy-GB" baseline="0" dirty="0" smtClean="0"/>
              <a:t> of Welsh, </a:t>
            </a:r>
            <a:r>
              <a:rPr lang="cy-GB" baseline="0" dirty="0" err="1" smtClean="0"/>
              <a:t>and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through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this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they</a:t>
            </a:r>
            <a:r>
              <a:rPr lang="cy-GB" baseline="0" dirty="0" smtClean="0"/>
              <a:t> </a:t>
            </a:r>
            <a:r>
              <a:rPr lang="cy-GB" baseline="0" dirty="0" err="1" smtClean="0"/>
              <a:t>give</a:t>
            </a:r>
            <a:r>
              <a:rPr lang="cy-GB" baseline="0" dirty="0" smtClean="0"/>
              <a:t> Financial </a:t>
            </a:r>
            <a:r>
              <a:rPr lang="cy-GB" baseline="0" dirty="0" err="1" smtClean="0"/>
              <a:t>support</a:t>
            </a:r>
            <a:r>
              <a:rPr lang="cy-GB" baseline="0" dirty="0" smtClean="0"/>
              <a:t> to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as </a:t>
            </a:r>
            <a:r>
              <a:rPr lang="cy-GB" baseline="0" dirty="0" err="1" smtClean="0"/>
              <a:t>students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study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through</a:t>
            </a:r>
            <a:r>
              <a:rPr lang="cy-GB" baseline="0" dirty="0" smtClean="0"/>
              <a:t> the </a:t>
            </a:r>
            <a:r>
              <a:rPr lang="cy-GB" baseline="0" dirty="0" err="1" smtClean="0"/>
              <a:t>meduim</a:t>
            </a:r>
            <a:r>
              <a:rPr lang="cy-GB" baseline="0" dirty="0" smtClean="0"/>
              <a:t> of Welsh as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mature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into</a:t>
            </a:r>
            <a:r>
              <a:rPr lang="cy-GB" baseline="0" dirty="0" smtClean="0"/>
              <a:t> Young </a:t>
            </a:r>
            <a:r>
              <a:rPr lang="cy-GB" baseline="0" dirty="0" err="1" smtClean="0"/>
              <a:t>Adults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and</a:t>
            </a:r>
            <a:r>
              <a:rPr lang="cy-GB" baseline="0" dirty="0" smtClean="0"/>
              <a:t> </a:t>
            </a:r>
            <a:r>
              <a:rPr lang="cy-GB" baseline="0" dirty="0" err="1" smtClean="0"/>
              <a:t>over</a:t>
            </a:r>
            <a:r>
              <a:rPr lang="cy-GB" baseline="0" dirty="0" smtClean="0"/>
              <a:t> 18 </a:t>
            </a:r>
            <a:r>
              <a:rPr lang="cy-GB" baseline="0" dirty="0" err="1" smtClean="0"/>
              <a:t>continuting</a:t>
            </a:r>
            <a:r>
              <a:rPr lang="cy-GB" baseline="0" dirty="0" smtClean="0"/>
              <a:t> to </a:t>
            </a:r>
            <a:r>
              <a:rPr lang="cy-GB" baseline="0" dirty="0" err="1" smtClean="0"/>
              <a:t>study</a:t>
            </a:r>
            <a:r>
              <a:rPr lang="cy-GB" baseline="0" dirty="0" smtClean="0"/>
              <a:t>.</a:t>
            </a:r>
          </a:p>
          <a:p>
            <a:endParaRPr lang="cy-GB" baseline="0" dirty="0" smtClean="0"/>
          </a:p>
          <a:p>
            <a:r>
              <a:rPr lang="cy-GB" baseline="0" dirty="0" smtClean="0"/>
              <a:t>Cysylltwch a gofynnwch eich tiwtoriaid os mae modiwlau Cymraeg yn opsiwn i chi, gewch chi eich synnu dwi’n siŵr ar y nifer o modiwlau sydd ar gael.</a:t>
            </a:r>
          </a:p>
          <a:p>
            <a:r>
              <a:rPr lang="cy-GB" baseline="0" dirty="0" err="1" smtClean="0"/>
              <a:t>Contact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and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ask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tutours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if</a:t>
            </a:r>
            <a:r>
              <a:rPr lang="cy-GB" baseline="0" dirty="0" smtClean="0"/>
              <a:t> Welsh </a:t>
            </a:r>
            <a:r>
              <a:rPr lang="cy-GB" baseline="0" dirty="0" err="1" smtClean="0"/>
              <a:t>medium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Modules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option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for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, I’m </a:t>
            </a:r>
            <a:r>
              <a:rPr lang="cy-GB" baseline="0" dirty="0" err="1" smtClean="0"/>
              <a:t>certain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</a:t>
            </a:r>
            <a:r>
              <a:rPr lang="cy-GB" baseline="0" dirty="0" err="1" smtClean="0"/>
              <a:t>will</a:t>
            </a:r>
            <a:r>
              <a:rPr lang="cy-GB" baseline="0" dirty="0" smtClean="0"/>
              <a:t> be </a:t>
            </a:r>
            <a:r>
              <a:rPr lang="cy-GB" baseline="0" dirty="0" err="1" smtClean="0"/>
              <a:t>surprised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about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how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many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there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available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for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. </a:t>
            </a:r>
          </a:p>
          <a:p>
            <a:endParaRPr lang="cy-GB" baseline="0" dirty="0" smtClean="0"/>
          </a:p>
          <a:p>
            <a:r>
              <a:rPr lang="cy-GB" baseline="0" dirty="0" smtClean="0"/>
              <a:t>**Cyfeirio at </a:t>
            </a:r>
            <a:r>
              <a:rPr lang="cy-GB" baseline="0" dirty="0" err="1" smtClean="0"/>
              <a:t>Nigel</a:t>
            </a:r>
            <a:r>
              <a:rPr lang="cy-GB" baseline="0" dirty="0" smtClean="0"/>
              <a:t> Owens**</a:t>
            </a: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2800-C6FF-4616-B389-28710A9560D3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8825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ATEBION</a:t>
            </a:r>
          </a:p>
          <a:p>
            <a:pPr marL="228600" indent="-228600">
              <a:buAutoNum type="arabicPeriod"/>
            </a:pPr>
            <a:r>
              <a:rPr lang="cy-GB" baseline="0" dirty="0" smtClean="0"/>
              <a:t>2 – Cymraeg a Saesneg</a:t>
            </a:r>
          </a:p>
          <a:p>
            <a:pPr marL="228600" indent="-228600">
              <a:buAutoNum type="arabicPeriod"/>
            </a:pPr>
            <a:r>
              <a:rPr lang="cy-GB" dirty="0" smtClean="0"/>
              <a:t>7 iaith</a:t>
            </a:r>
          </a:p>
          <a:p>
            <a:pPr marL="228600" indent="-228600">
              <a:buAutoNum type="arabicPeriod"/>
            </a:pPr>
            <a:r>
              <a:rPr lang="cy-GB" dirty="0" smtClean="0"/>
              <a:t>Unrhyw</a:t>
            </a:r>
            <a:r>
              <a:rPr lang="cy-GB" baseline="0" dirty="0" smtClean="0"/>
              <a:t> o’r isod</a:t>
            </a:r>
            <a:endParaRPr lang="cy-GB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Addysg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Education</a:t>
            </a:r>
            <a:endParaRPr lang="en-GB" sz="1200" i="1" kern="1200" dirty="0" smtClean="0">
              <a:solidFill>
                <a:srgbClr val="00B050"/>
              </a:solidFill>
              <a:latin typeface="Calibri" pitchFamily="34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Gyda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phlant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With children</a:t>
            </a:r>
            <a:endParaRPr lang="en-GB" sz="1200" i="1" kern="1200" dirty="0" smtClean="0">
              <a:solidFill>
                <a:srgbClr val="00B050"/>
              </a:solidFill>
              <a:latin typeface="Calibri" pitchFamily="34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Chwaraeon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Sports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Iechyd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Health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Twristiaeth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Tourism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Amaethyddiaeth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err="1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Agricutlure</a:t>
            </a:r>
            <a:endParaRPr lang="en-GB" sz="1200" kern="1200" dirty="0" smtClean="0">
              <a:solidFill>
                <a:srgbClr val="00B050"/>
              </a:solidFill>
              <a:latin typeface="Calibri" pitchFamily="34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Heddlu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Police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Arlwyo</a:t>
            </a:r>
            <a:r>
              <a:rPr lang="en-GB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/</a:t>
            </a:r>
            <a:r>
              <a:rPr lang="en-GB" sz="1200" kern="1200" dirty="0" smtClean="0">
                <a:solidFill>
                  <a:srgbClr val="00B050"/>
                </a:solidFill>
                <a:latin typeface="Calibri" pitchFamily="34" charset="0"/>
                <a:ea typeface="+mn-ea"/>
                <a:cs typeface="+mn-cs"/>
              </a:rPr>
              <a:t>Catering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 err="1" smtClean="0">
                <a:solidFill>
                  <a:schemeClr val="tx2"/>
                </a:solidFill>
              </a:rPr>
              <a:t>Perfformio</a:t>
            </a:r>
            <a:r>
              <a:rPr lang="en-GB" sz="1200" dirty="0" smtClean="0">
                <a:solidFill>
                  <a:schemeClr val="tx2"/>
                </a:solidFill>
              </a:rPr>
              <a:t>/</a:t>
            </a:r>
            <a:r>
              <a:rPr lang="en-GB" sz="1200" dirty="0" smtClean="0">
                <a:solidFill>
                  <a:srgbClr val="00B050"/>
                </a:solidFill>
              </a:rPr>
              <a:t>Performing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 err="1" smtClean="0">
                <a:solidFill>
                  <a:schemeClr val="tx2"/>
                </a:solidFill>
              </a:rPr>
              <a:t>Busnes</a:t>
            </a:r>
            <a:r>
              <a:rPr lang="en-GB" sz="1200" dirty="0" smtClean="0">
                <a:solidFill>
                  <a:schemeClr val="tx2"/>
                </a:solidFill>
              </a:rPr>
              <a:t>/</a:t>
            </a:r>
            <a:r>
              <a:rPr lang="en-GB" sz="1200" dirty="0" smtClean="0">
                <a:solidFill>
                  <a:srgbClr val="00B050"/>
                </a:solidFill>
              </a:rPr>
              <a:t>Business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TG/</a:t>
            </a:r>
            <a:r>
              <a:rPr lang="en-GB" sz="1400" dirty="0" smtClean="0">
                <a:solidFill>
                  <a:srgbClr val="00B050"/>
                </a:solidFill>
              </a:rPr>
              <a:t>IT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en-GB" dirty="0" smtClean="0">
                <a:effectLst/>
              </a:rPr>
              <a:t>1922</a:t>
            </a: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cy-GB" dirty="0" smtClean="0">
                <a:effectLst/>
              </a:rPr>
              <a:t>16 o Fedi</a:t>
            </a:r>
            <a:endParaRPr lang="en-GB" dirty="0" smtClean="0">
              <a:effectLst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endParaRPr lang="en-GB" sz="1200" kern="1200" dirty="0" smtClean="0">
              <a:solidFill>
                <a:srgbClr val="00B050"/>
              </a:solidFill>
              <a:latin typeface="Calibri" pitchFamily="34" charset="0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cy-GB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2800-C6FF-4616-B389-28710A9560D3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932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Cofiwch, siaradwch</a:t>
            </a:r>
            <a:r>
              <a:rPr lang="cy-GB" baseline="0" dirty="0" smtClean="0"/>
              <a:t> </a:t>
            </a:r>
            <a:r>
              <a:rPr lang="cy-GB" baseline="0" dirty="0" err="1" smtClean="0"/>
              <a:t>Cymareg</a:t>
            </a:r>
            <a:r>
              <a:rPr lang="cy-GB" baseline="0" dirty="0" smtClean="0"/>
              <a:t>, gyda’ch gilydd ac yn gyhoeddus – yn dre, mewn siopau, yn y Coleg, tra’n cymdeithasu, ar lein – mae’r cyfleoedd yn </a:t>
            </a:r>
            <a:r>
              <a:rPr lang="cy-GB" baseline="0" dirty="0" err="1" smtClean="0"/>
              <a:t>ddi</a:t>
            </a:r>
            <a:r>
              <a:rPr lang="cy-GB" baseline="0" dirty="0" smtClean="0"/>
              <a:t>-ddiwedd</a:t>
            </a:r>
          </a:p>
          <a:p>
            <a:endParaRPr lang="cy-GB" baseline="0" dirty="0" smtClean="0"/>
          </a:p>
          <a:p>
            <a:r>
              <a:rPr lang="cy-GB" baseline="0" dirty="0" err="1" smtClean="0"/>
              <a:t>Remeber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speak</a:t>
            </a:r>
            <a:r>
              <a:rPr lang="cy-GB" baseline="0" dirty="0" smtClean="0"/>
              <a:t> Welsh, </a:t>
            </a:r>
            <a:r>
              <a:rPr lang="cy-GB" baseline="0" dirty="0" err="1" smtClean="0"/>
              <a:t>with</a:t>
            </a:r>
            <a:r>
              <a:rPr lang="cy-GB" baseline="0" dirty="0" smtClean="0"/>
              <a:t> </a:t>
            </a:r>
            <a:r>
              <a:rPr lang="cy-GB" baseline="0" dirty="0" err="1" smtClean="0"/>
              <a:t>eachother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and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public</a:t>
            </a:r>
            <a:r>
              <a:rPr lang="cy-GB" baseline="0" dirty="0" smtClean="0"/>
              <a:t> –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town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shops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the Collage, </a:t>
            </a:r>
            <a:r>
              <a:rPr lang="cy-GB" baseline="0" dirty="0" err="1" smtClean="0"/>
              <a:t>whilst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socialising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online</a:t>
            </a:r>
            <a:r>
              <a:rPr lang="cy-GB" baseline="0" dirty="0" smtClean="0"/>
              <a:t> – the </a:t>
            </a:r>
            <a:r>
              <a:rPr lang="cy-GB" baseline="0" dirty="0" err="1" smtClean="0"/>
              <a:t>opportuinities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endles</a:t>
            </a:r>
            <a:endParaRPr lang="cy-GB" baseline="0" dirty="0" smtClean="0"/>
          </a:p>
          <a:p>
            <a:endParaRPr lang="en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2800-C6FF-4616-B389-28710A9560D3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506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Beth</a:t>
            </a:r>
            <a:r>
              <a:rPr lang="cy-GB" altLang="en-US" baseline="0" dirty="0" smtClean="0"/>
              <a:t> yw Cymreictod i chi? / </a:t>
            </a:r>
            <a:r>
              <a:rPr lang="cy-GB" altLang="en-US" baseline="0" dirty="0" err="1" smtClean="0"/>
              <a:t>What</a:t>
            </a:r>
            <a:r>
              <a:rPr lang="cy-GB" altLang="en-US" baseline="0" dirty="0" smtClean="0"/>
              <a:t> is </a:t>
            </a:r>
            <a:r>
              <a:rPr lang="cy-GB" altLang="en-US" baseline="0" dirty="0" err="1" smtClean="0"/>
              <a:t>Welshness</a:t>
            </a:r>
            <a:r>
              <a:rPr lang="cy-GB" altLang="en-US" baseline="0" dirty="0" smtClean="0"/>
              <a:t>?</a:t>
            </a:r>
          </a:p>
          <a:p>
            <a:endParaRPr lang="cy-GB" altLang="en-US" baseline="0" dirty="0" smtClean="0"/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Dathlu dydd Gŵyl Dewi / </a:t>
            </a:r>
            <a:r>
              <a:rPr lang="cy-GB" altLang="en-US" baseline="0" dirty="0" err="1" smtClean="0"/>
              <a:t>Celebrating</a:t>
            </a:r>
            <a:r>
              <a:rPr lang="cy-GB" altLang="en-US" baseline="0" dirty="0" smtClean="0"/>
              <a:t> St </a:t>
            </a:r>
            <a:r>
              <a:rPr lang="cy-GB" altLang="en-US" baseline="0" dirty="0" err="1" smtClean="0"/>
              <a:t>Davids</a:t>
            </a:r>
            <a:r>
              <a:rPr lang="cy-GB" altLang="en-US" baseline="0" dirty="0" smtClean="0"/>
              <a:t> Day</a:t>
            </a:r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Cefnogi’r timau cenedlaethol – Rygbi, </a:t>
            </a:r>
            <a:r>
              <a:rPr lang="cy-GB" altLang="en-US" baseline="0" dirty="0" err="1" smtClean="0"/>
              <a:t>Pel</a:t>
            </a:r>
            <a:r>
              <a:rPr lang="cy-GB" altLang="en-US" baseline="0" dirty="0" smtClean="0"/>
              <a:t> Droed, Geraint Thomas yn y </a:t>
            </a:r>
            <a:r>
              <a:rPr lang="cy-GB" altLang="en-US" baseline="0" dirty="0" err="1" smtClean="0"/>
              <a:t>Tour</a:t>
            </a:r>
            <a:r>
              <a:rPr lang="cy-GB" altLang="en-US" baseline="0" dirty="0" smtClean="0"/>
              <a:t> De </a:t>
            </a:r>
            <a:r>
              <a:rPr lang="cy-GB" altLang="en-US" baseline="0" dirty="0" err="1" smtClean="0"/>
              <a:t>France</a:t>
            </a:r>
            <a:r>
              <a:rPr lang="cy-GB" altLang="en-US" baseline="0" dirty="0" smtClean="0"/>
              <a:t>/ </a:t>
            </a:r>
            <a:r>
              <a:rPr lang="cy-GB" altLang="en-US" baseline="0" dirty="0" err="1" smtClean="0"/>
              <a:t>Supporting</a:t>
            </a:r>
            <a:r>
              <a:rPr lang="cy-GB" altLang="en-US" baseline="0" dirty="0" smtClean="0"/>
              <a:t> the National </a:t>
            </a:r>
            <a:r>
              <a:rPr lang="cy-GB" altLang="en-US" baseline="0" dirty="0" err="1" smtClean="0"/>
              <a:t>Teams</a:t>
            </a:r>
            <a:r>
              <a:rPr lang="cy-GB" altLang="en-US" baseline="0" dirty="0" smtClean="0"/>
              <a:t> – Rugby, </a:t>
            </a:r>
            <a:r>
              <a:rPr lang="cy-GB" altLang="en-US" baseline="0" dirty="0" err="1" smtClean="0"/>
              <a:t>Football</a:t>
            </a:r>
            <a:r>
              <a:rPr lang="cy-GB" altLang="en-US" baseline="0" dirty="0" smtClean="0"/>
              <a:t>, Geraint Thomas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Tour</a:t>
            </a:r>
            <a:r>
              <a:rPr lang="cy-GB" altLang="en-US" baseline="0" dirty="0" smtClean="0"/>
              <a:t> De </a:t>
            </a:r>
            <a:r>
              <a:rPr lang="cy-GB" altLang="en-US" baseline="0" dirty="0" err="1" smtClean="0"/>
              <a:t>France</a:t>
            </a:r>
            <a:endParaRPr lang="cy-GB" altLang="en-US" baseline="0" dirty="0" smtClean="0"/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Siarad Cymraeg / </a:t>
            </a:r>
            <a:r>
              <a:rPr lang="cy-GB" altLang="en-US" baseline="0" dirty="0" err="1" smtClean="0"/>
              <a:t>Speaking</a:t>
            </a:r>
            <a:r>
              <a:rPr lang="cy-GB" altLang="en-US" baseline="0" dirty="0" smtClean="0"/>
              <a:t> Welsh</a:t>
            </a:r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Mynd i ysgol neu coleg a derbyn addysg Cymraeg / </a:t>
            </a:r>
            <a:r>
              <a:rPr lang="cy-GB" altLang="en-US" baseline="0" dirty="0" err="1" smtClean="0"/>
              <a:t>Reciveing</a:t>
            </a:r>
            <a:r>
              <a:rPr lang="cy-GB" altLang="en-US" baseline="0" dirty="0" smtClean="0"/>
              <a:t> Welsh </a:t>
            </a:r>
            <a:r>
              <a:rPr lang="cy-GB" altLang="en-US" baseline="0" dirty="0" err="1" smtClean="0"/>
              <a:t>Education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collage or </a:t>
            </a:r>
            <a:r>
              <a:rPr lang="cy-GB" altLang="en-US" baseline="0" dirty="0" err="1" smtClean="0"/>
              <a:t>school</a:t>
            </a:r>
            <a:endParaRPr lang="cy-GB" altLang="en-US" baseline="0" dirty="0" smtClean="0"/>
          </a:p>
          <a:p>
            <a:pPr marL="171450" indent="-171450">
              <a:buFontTx/>
              <a:buChar char="-"/>
            </a:pPr>
            <a:r>
              <a:rPr lang="cy-GB" altLang="en-US" dirty="0" smtClean="0"/>
              <a:t>Dewis opsiwn Cymraeg wrth lenwi ffurflenni neu</a:t>
            </a:r>
            <a:r>
              <a:rPr lang="cy-GB" altLang="en-US" baseline="0" dirty="0" smtClean="0"/>
              <a:t> defnyddio gwasanaethau / </a:t>
            </a:r>
            <a:r>
              <a:rPr lang="cy-GB" altLang="en-US" baseline="0" dirty="0" err="1" smtClean="0"/>
              <a:t>Choosing</a:t>
            </a:r>
            <a:r>
              <a:rPr lang="cy-GB" altLang="en-US" baseline="0" dirty="0" smtClean="0"/>
              <a:t> the Welsh </a:t>
            </a:r>
            <a:r>
              <a:rPr lang="cy-GB" altLang="en-US" baseline="0" dirty="0" err="1" smtClean="0"/>
              <a:t>option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when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filling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forms</a:t>
            </a:r>
            <a:r>
              <a:rPr lang="cy-GB" altLang="en-US" baseline="0" dirty="0" smtClean="0"/>
              <a:t> or </a:t>
            </a:r>
            <a:r>
              <a:rPr lang="cy-GB" altLang="en-US" baseline="0" dirty="0" err="1" smtClean="0"/>
              <a:t>using</a:t>
            </a:r>
            <a:r>
              <a:rPr lang="cy-GB" altLang="en-US" baseline="0" dirty="0" smtClean="0"/>
              <a:t> Services</a:t>
            </a:r>
          </a:p>
          <a:p>
            <a:pPr marL="171450" indent="-171450">
              <a:buFontTx/>
              <a:buChar char="-"/>
            </a:pPr>
            <a:r>
              <a:rPr lang="cy-GB" altLang="en-US" baseline="0" dirty="0" smtClean="0"/>
              <a:t>Gwylio S4C a gwylio rhaglennu teledu Cymraeg / </a:t>
            </a:r>
            <a:r>
              <a:rPr lang="cy-GB" altLang="en-US" baseline="0" dirty="0" err="1" smtClean="0"/>
              <a:t>Watching</a:t>
            </a:r>
            <a:r>
              <a:rPr lang="cy-GB" altLang="en-US" baseline="0" dirty="0" smtClean="0"/>
              <a:t> S4C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watching</a:t>
            </a:r>
            <a:r>
              <a:rPr lang="cy-GB" altLang="en-US" baseline="0" dirty="0" smtClean="0"/>
              <a:t> Welsh </a:t>
            </a:r>
            <a:r>
              <a:rPr lang="cy-GB" altLang="en-US" baseline="0" dirty="0" err="1" smtClean="0"/>
              <a:t>Programmes</a:t>
            </a:r>
            <a:r>
              <a:rPr lang="cy-GB" alt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cy-GB" altLang="en-US" dirty="0" smtClean="0"/>
              <a:t>Defnyddio’r Gymraeg tra’n siarad gyda teulu a ffrindiau</a:t>
            </a:r>
            <a:r>
              <a:rPr lang="cy-GB" altLang="en-US" baseline="0" dirty="0" smtClean="0"/>
              <a:t> / </a:t>
            </a:r>
            <a:r>
              <a:rPr lang="cy-GB" altLang="en-US" baseline="0" dirty="0" err="1" smtClean="0"/>
              <a:t>Speaking</a:t>
            </a:r>
            <a:r>
              <a:rPr lang="cy-GB" altLang="en-US" baseline="0" dirty="0" smtClean="0"/>
              <a:t> Welsh to </a:t>
            </a:r>
            <a:r>
              <a:rPr lang="cy-GB" altLang="en-US" baseline="0" dirty="0" err="1" smtClean="0"/>
              <a:t>family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friends</a:t>
            </a:r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Sawl iaith swyddogol sydd yng</a:t>
            </a:r>
            <a:r>
              <a:rPr lang="cy-GB" altLang="en-US" baseline="0" dirty="0" smtClean="0"/>
              <a:t> Nghymru / </a:t>
            </a:r>
            <a:r>
              <a:rPr lang="cy-GB" altLang="en-US" baseline="0" dirty="0" err="1" smtClean="0"/>
              <a:t>How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many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official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languages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there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Wales...</a:t>
            </a:r>
          </a:p>
          <a:p>
            <a:endParaRPr lang="cy-GB" altLang="en-US" baseline="0" dirty="0" smtClean="0"/>
          </a:p>
          <a:p>
            <a:r>
              <a:rPr lang="cy-GB" altLang="en-US" baseline="0" dirty="0" smtClean="0"/>
              <a:t>Welsh / Cymraeg</a:t>
            </a:r>
            <a:r>
              <a:rPr lang="en-GB" altLang="en-US" baseline="0" dirty="0" smtClean="0"/>
              <a:t> a </a:t>
            </a:r>
            <a:r>
              <a:rPr lang="en-GB" altLang="en-US" baseline="0" dirty="0" err="1" smtClean="0"/>
              <a:t>Saesneg</a:t>
            </a:r>
            <a:r>
              <a:rPr lang="en-GB" altLang="en-US" baseline="0" dirty="0" smtClean="0"/>
              <a:t> / English</a:t>
            </a:r>
            <a:endParaRPr lang="cy-GB" alt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Edrychwch ar yr holl gyfleoedd</a:t>
            </a:r>
            <a:r>
              <a:rPr lang="cy-GB" altLang="en-US" baseline="0" dirty="0" smtClean="0"/>
              <a:t> ychwanegol ddaw atoch o ganlyniad o medru siarad Cymraeg. Safon llawer yn uwch o fywyd.</a:t>
            </a:r>
          </a:p>
          <a:p>
            <a:r>
              <a:rPr lang="cy-GB" altLang="en-US" baseline="0" dirty="0" smtClean="0"/>
              <a:t>All of </a:t>
            </a:r>
            <a:r>
              <a:rPr lang="cy-GB" altLang="en-US" baseline="0" dirty="0" err="1" smtClean="0"/>
              <a:t>these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oppertunities</a:t>
            </a:r>
            <a:r>
              <a:rPr lang="cy-GB" altLang="en-US" baseline="0" dirty="0" smtClean="0"/>
              <a:t> to </a:t>
            </a:r>
            <a:r>
              <a:rPr lang="cy-GB" altLang="en-US" baseline="0" dirty="0" err="1" smtClean="0"/>
              <a:t>come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your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way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if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can </a:t>
            </a:r>
            <a:r>
              <a:rPr lang="cy-GB" altLang="en-US" baseline="0" dirty="0" err="1" smtClean="0"/>
              <a:t>speak</a:t>
            </a:r>
            <a:r>
              <a:rPr lang="cy-GB" altLang="en-US" baseline="0" dirty="0" smtClean="0"/>
              <a:t> Welsh. A </a:t>
            </a:r>
            <a:r>
              <a:rPr lang="cy-GB" altLang="en-US" baseline="0" dirty="0" err="1" smtClean="0"/>
              <a:t>much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better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quality</a:t>
            </a:r>
            <a:r>
              <a:rPr lang="cy-GB" altLang="en-US" baseline="0" dirty="0" smtClean="0"/>
              <a:t> of </a:t>
            </a:r>
            <a:r>
              <a:rPr lang="cy-GB" altLang="en-US" baseline="0" dirty="0" err="1" smtClean="0"/>
              <a:t>life</a:t>
            </a:r>
            <a:r>
              <a:rPr lang="cy-GB" altLang="en-US" baseline="0" dirty="0" smtClean="0"/>
              <a:t>.</a:t>
            </a:r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2800-C6FF-4616-B389-28710A9560D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547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Bu’r Welsh Not yng Nghymru rhwng y 1850au a 1940au a</a:t>
            </a:r>
            <a:r>
              <a:rPr lang="cy-GB" altLang="en-US" baseline="0" dirty="0" smtClean="0"/>
              <a:t> oedd yn atal a cosbi plant yn ysgolion Cymru rhag siarad Cymraeg trwy orfod wisgo’r darn o bren am eu gyddfau a fyddai’r un a oedd yn gwisgo’r WN ar ddiwedd y dydd yn derbyn y gangen fel cosb. </a:t>
            </a:r>
          </a:p>
          <a:p>
            <a:r>
              <a:rPr lang="cy-GB" altLang="en-US" baseline="0" dirty="0" smtClean="0"/>
              <a:t>The Welsh Not was </a:t>
            </a:r>
            <a:r>
              <a:rPr lang="cy-GB" altLang="en-US" baseline="0" dirty="0" err="1" smtClean="0"/>
              <a:t>being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ruled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Wales </a:t>
            </a:r>
            <a:r>
              <a:rPr lang="cy-GB" altLang="en-US" baseline="0" dirty="0" err="1" smtClean="0"/>
              <a:t>between</a:t>
            </a:r>
            <a:r>
              <a:rPr lang="cy-GB" altLang="en-US" baseline="0" dirty="0" smtClean="0"/>
              <a:t> 1850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1940s </a:t>
            </a:r>
            <a:r>
              <a:rPr lang="cy-GB" altLang="en-US" baseline="0" dirty="0" err="1" smtClean="0"/>
              <a:t>that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prohibited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school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children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from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using</a:t>
            </a:r>
            <a:r>
              <a:rPr lang="cy-GB" altLang="en-US" baseline="0" dirty="0" smtClean="0"/>
              <a:t> the Welsh </a:t>
            </a:r>
            <a:r>
              <a:rPr lang="cy-GB" altLang="en-US" baseline="0" dirty="0" err="1" smtClean="0"/>
              <a:t>Language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schools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Wales. It was a </a:t>
            </a:r>
            <a:r>
              <a:rPr lang="cy-GB" altLang="en-US" baseline="0" dirty="0" err="1" smtClean="0"/>
              <a:t>wooden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plaque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that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they</a:t>
            </a:r>
            <a:r>
              <a:rPr lang="cy-GB" altLang="en-US" baseline="0" dirty="0" smtClean="0"/>
              <a:t> had to </a:t>
            </a:r>
            <a:r>
              <a:rPr lang="cy-GB" altLang="en-US" baseline="0" dirty="0" err="1" smtClean="0"/>
              <a:t>wear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around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their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necks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pupil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wearing</a:t>
            </a:r>
            <a:r>
              <a:rPr lang="cy-GB" altLang="en-US" baseline="0" dirty="0" smtClean="0"/>
              <a:t> the WN at the </a:t>
            </a:r>
            <a:r>
              <a:rPr lang="cy-GB" altLang="en-US" baseline="0" dirty="0" err="1" smtClean="0"/>
              <a:t>end</a:t>
            </a:r>
            <a:r>
              <a:rPr lang="cy-GB" altLang="en-US" baseline="0" dirty="0" smtClean="0"/>
              <a:t> of the </a:t>
            </a:r>
            <a:r>
              <a:rPr lang="cy-GB" altLang="en-US" baseline="0" dirty="0" err="1" smtClean="0"/>
              <a:t>day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recived</a:t>
            </a:r>
            <a:r>
              <a:rPr lang="cy-GB" altLang="en-US" baseline="0" dirty="0" smtClean="0"/>
              <a:t> a </a:t>
            </a:r>
            <a:r>
              <a:rPr lang="cy-GB" altLang="en-US" baseline="0" dirty="0" err="1" smtClean="0"/>
              <a:t>kane</a:t>
            </a:r>
            <a:r>
              <a:rPr lang="cy-GB" altLang="en-US" baseline="0" dirty="0" smtClean="0"/>
              <a:t> as </a:t>
            </a:r>
            <a:r>
              <a:rPr lang="cy-GB" altLang="en-US" baseline="0" dirty="0" err="1" smtClean="0"/>
              <a:t>punishment</a:t>
            </a:r>
            <a:r>
              <a:rPr lang="cy-GB" altLang="en-US" baseline="0" dirty="0" smtClean="0"/>
              <a:t>.</a:t>
            </a:r>
          </a:p>
          <a:p>
            <a:endParaRPr lang="cy-GB" altLang="en-US" baseline="0" dirty="0" smtClean="0"/>
          </a:p>
          <a:p>
            <a:pPr algn="l"/>
            <a:r>
              <a:rPr lang="cy-GB" altLang="en-US" baseline="0" dirty="0" smtClean="0"/>
              <a:t>Sefydlwyd yr Urdd yn 1922 fel mudiad i sicrhau cyfleoedd i blant Cymru cael </a:t>
            </a:r>
            <a:r>
              <a:rPr lang="cy-GB" altLang="en-US" baseline="0" dirty="0" err="1" smtClean="0"/>
              <a:t>cyfloedd</a:t>
            </a:r>
            <a:r>
              <a:rPr lang="cy-GB" altLang="en-US" baseline="0" dirty="0" smtClean="0"/>
              <a:t> allgyrsiol sydd bellach yn cynnal digwyddiad ieuenctid mwyaf Cymru sef Eisteddfod yr Urdd ac yn rhoi cynigion i ieuenctid Cymru mewn tri </a:t>
            </a:r>
            <a:r>
              <a:rPr lang="cy-GB" altLang="en-US" baseline="0" dirty="0" err="1" smtClean="0"/>
              <a:t>gwesyll</a:t>
            </a:r>
            <a:r>
              <a:rPr lang="cy-GB" altLang="en-US" baseline="0" dirty="0" smtClean="0"/>
              <a:t>.</a:t>
            </a:r>
          </a:p>
          <a:p>
            <a:pPr algn="l"/>
            <a:r>
              <a:rPr lang="cy-GB" altLang="en-US" baseline="0" dirty="0" smtClean="0"/>
              <a:t>The Urdd was </a:t>
            </a:r>
            <a:r>
              <a:rPr lang="cy-GB" altLang="en-US" baseline="0" dirty="0" err="1" smtClean="0"/>
              <a:t>founded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1922 as a Institute to </a:t>
            </a:r>
            <a:r>
              <a:rPr lang="cy-GB" altLang="en-US" baseline="0" dirty="0" err="1" smtClean="0"/>
              <a:t>ensure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opportunities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available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Children</a:t>
            </a:r>
            <a:r>
              <a:rPr lang="cy-GB" altLang="en-US" baseline="0" dirty="0" smtClean="0"/>
              <a:t> of Wales </a:t>
            </a:r>
            <a:r>
              <a:rPr lang="cy-GB" altLang="en-US" baseline="0" dirty="0" err="1" smtClean="0"/>
              <a:t>beyond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classroom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by </a:t>
            </a:r>
            <a:r>
              <a:rPr lang="cy-GB" altLang="en-US" baseline="0" dirty="0" err="1" smtClean="0"/>
              <a:t>now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hold</a:t>
            </a:r>
            <a:r>
              <a:rPr lang="cy-GB" altLang="en-US" baseline="0" dirty="0" smtClean="0"/>
              <a:t> the bigest </a:t>
            </a:r>
            <a:r>
              <a:rPr lang="cy-GB" altLang="en-US" baseline="0" dirty="0" err="1" smtClean="0"/>
              <a:t>event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</a:t>
            </a:r>
            <a:r>
              <a:rPr lang="cy-GB" altLang="en-US" baseline="0" dirty="0" smtClean="0"/>
              <a:t> Young </a:t>
            </a:r>
            <a:r>
              <a:rPr lang="cy-GB" altLang="en-US" baseline="0" dirty="0" err="1" smtClean="0"/>
              <a:t>people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Wales, The Urdd Eisteddfod. </a:t>
            </a:r>
            <a:r>
              <a:rPr lang="cy-GB" altLang="en-US" baseline="0" dirty="0" err="1" smtClean="0"/>
              <a:t>They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olso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provide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opportunities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</a:t>
            </a:r>
            <a:r>
              <a:rPr lang="cy-GB" altLang="en-US" baseline="0" dirty="0" smtClean="0"/>
              <a:t> Young </a:t>
            </a:r>
            <a:r>
              <a:rPr lang="cy-GB" altLang="en-US" baseline="0" dirty="0" err="1" smtClean="0"/>
              <a:t>people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three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camps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throughout</a:t>
            </a:r>
            <a:r>
              <a:rPr lang="cy-GB" altLang="en-US" baseline="0" dirty="0" smtClean="0"/>
              <a:t> Wales.</a:t>
            </a:r>
          </a:p>
          <a:p>
            <a:pPr algn="l"/>
            <a:endParaRPr lang="cy-GB" altLang="en-US" baseline="0" dirty="0" smtClean="0"/>
          </a:p>
          <a:p>
            <a:pPr algn="l"/>
            <a:r>
              <a:rPr lang="cy-GB" altLang="en-US" dirty="0" smtClean="0"/>
              <a:t>Sefydlwyd Ysgolion Teithiol Gruffydd</a:t>
            </a:r>
            <a:r>
              <a:rPr lang="cy-GB" altLang="en-US" baseline="0" dirty="0" smtClean="0"/>
              <a:t> Jones fel y cyfrwng addysg Cymraeg cyntaf yma yng Nghymru – maen gennym ni oll lawer i ddiolch i Gruffydd Jones amdano</a:t>
            </a:r>
          </a:p>
          <a:p>
            <a:pPr algn="l"/>
            <a:r>
              <a:rPr lang="cy-GB" altLang="en-US" baseline="0" dirty="0" smtClean="0"/>
              <a:t>Gruffydd Jones’ </a:t>
            </a:r>
            <a:r>
              <a:rPr lang="cy-GB" altLang="en-US" baseline="0" dirty="0" err="1" smtClean="0"/>
              <a:t>mobile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schools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were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founded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1947 as the </a:t>
            </a:r>
            <a:r>
              <a:rPr lang="cy-GB" altLang="en-US" baseline="0" dirty="0" err="1" smtClean="0"/>
              <a:t>first</a:t>
            </a:r>
            <a:r>
              <a:rPr lang="cy-GB" altLang="en-US" baseline="0" dirty="0" smtClean="0"/>
              <a:t> Welsh </a:t>
            </a:r>
            <a:r>
              <a:rPr lang="cy-GB" altLang="en-US" baseline="0" dirty="0" err="1" smtClean="0"/>
              <a:t>medium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education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here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Wales – we all </a:t>
            </a:r>
            <a:r>
              <a:rPr lang="cy-GB" altLang="en-US" baseline="0" dirty="0" err="1" smtClean="0"/>
              <a:t>have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alot</a:t>
            </a:r>
            <a:r>
              <a:rPr lang="cy-GB" altLang="en-US" baseline="0" dirty="0" smtClean="0"/>
              <a:t> to be </a:t>
            </a:r>
            <a:r>
              <a:rPr lang="cy-GB" altLang="en-US" baseline="0" dirty="0" err="1" smtClean="0"/>
              <a:t>thankfull</a:t>
            </a:r>
            <a:r>
              <a:rPr lang="cy-GB" altLang="en-US" baseline="0" dirty="0" smtClean="0"/>
              <a:t> to Gruffydd Jones</a:t>
            </a:r>
          </a:p>
          <a:p>
            <a:pPr algn="l"/>
            <a:endParaRPr lang="cy-GB" altLang="en-US" baseline="0" dirty="0" smtClean="0"/>
          </a:p>
          <a:p>
            <a:pPr algn="l"/>
            <a:r>
              <a:rPr lang="cy-GB" altLang="en-US" baseline="0" dirty="0" smtClean="0"/>
              <a:t>Trwy gydol y 60au a 70au gwelwyd cryn brotestio dros yr iaith gan gynnwys difrodi arwyddion ffyrdd a phrotestiadau </a:t>
            </a:r>
            <a:r>
              <a:rPr lang="cy-GB" altLang="en-US" baseline="0" dirty="0" err="1" smtClean="0"/>
              <a:t>corffolol</a:t>
            </a:r>
            <a:r>
              <a:rPr lang="cy-GB" altLang="en-US" baseline="0" dirty="0" smtClean="0"/>
              <a:t> ar bont Trefechan yn Aberystwyth.</a:t>
            </a:r>
          </a:p>
          <a:p>
            <a:pPr algn="l"/>
            <a:r>
              <a:rPr lang="cy-GB" altLang="en-US" baseline="0" dirty="0" err="1" smtClean="0"/>
              <a:t>Throughout</a:t>
            </a:r>
            <a:r>
              <a:rPr lang="cy-GB" altLang="en-US" baseline="0" dirty="0" smtClean="0"/>
              <a:t> the 60s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70s, Wales </a:t>
            </a:r>
            <a:r>
              <a:rPr lang="cy-GB" altLang="en-US" baseline="0" dirty="0" err="1" smtClean="0"/>
              <a:t>saw</a:t>
            </a:r>
            <a:r>
              <a:rPr lang="cy-GB" altLang="en-US" baseline="0" dirty="0" smtClean="0"/>
              <a:t> a </a:t>
            </a:r>
            <a:r>
              <a:rPr lang="cy-GB" altLang="en-US" baseline="0" dirty="0" err="1" smtClean="0"/>
              <a:t>rise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protests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over</a:t>
            </a:r>
            <a:r>
              <a:rPr lang="cy-GB" altLang="en-US" baseline="0" dirty="0" smtClean="0"/>
              <a:t> the Welsh </a:t>
            </a:r>
            <a:r>
              <a:rPr lang="cy-GB" altLang="en-US" baseline="0" dirty="0" err="1" smtClean="0"/>
              <a:t>Language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including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vandalising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road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signs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protests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on</a:t>
            </a:r>
            <a:r>
              <a:rPr lang="cy-GB" altLang="en-US" baseline="0" dirty="0" smtClean="0"/>
              <a:t> a </a:t>
            </a:r>
            <a:r>
              <a:rPr lang="cy-GB" altLang="en-US" baseline="0" dirty="0" err="1" smtClean="0"/>
              <a:t>Bridge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in</a:t>
            </a:r>
            <a:r>
              <a:rPr lang="cy-GB" altLang="en-US" baseline="0" dirty="0" smtClean="0"/>
              <a:t> Trefechan, Aberystwyth.</a:t>
            </a:r>
            <a:endParaRPr lang="en-GB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Mae nifer </a:t>
            </a:r>
            <a:r>
              <a:rPr lang="cy-GB" altLang="en-US" baseline="0" dirty="0" smtClean="0"/>
              <a:t>o thraddodiadau a dathliadau gyda ni fel Cymry.</a:t>
            </a:r>
          </a:p>
          <a:p>
            <a:r>
              <a:rPr lang="cy-GB" altLang="en-US" baseline="0" dirty="0" smtClean="0"/>
              <a:t>As Welsh </a:t>
            </a:r>
            <a:r>
              <a:rPr lang="cy-GB" altLang="en-US" baseline="0" dirty="0" err="1" smtClean="0"/>
              <a:t>People</a:t>
            </a:r>
            <a:r>
              <a:rPr lang="cy-GB" altLang="en-US" baseline="0" dirty="0" smtClean="0"/>
              <a:t>, we </a:t>
            </a:r>
            <a:r>
              <a:rPr lang="cy-GB" altLang="en-US" baseline="0" dirty="0" err="1" smtClean="0"/>
              <a:t>celebrate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many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traditions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throughout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year</a:t>
            </a:r>
            <a:r>
              <a:rPr lang="cy-GB" altLang="en-US" baseline="0" dirty="0" smtClean="0"/>
              <a:t>.</a:t>
            </a:r>
          </a:p>
          <a:p>
            <a:r>
              <a:rPr lang="cy-GB" altLang="en-US" baseline="0" dirty="0" smtClean="0"/>
              <a:t/>
            </a:r>
            <a:br>
              <a:rPr lang="cy-GB" altLang="en-US" baseline="0" dirty="0" smtClean="0"/>
            </a:br>
            <a:r>
              <a:rPr lang="cy-GB" altLang="en-US" baseline="0" dirty="0" smtClean="0"/>
              <a:t>Dyma rhai ohonynt:</a:t>
            </a:r>
          </a:p>
          <a:p>
            <a:r>
              <a:rPr lang="cy-GB" altLang="en-US" baseline="0" dirty="0" err="1" smtClean="0"/>
              <a:t>Here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some</a:t>
            </a:r>
            <a:r>
              <a:rPr lang="cy-GB" altLang="en-US" baseline="0" dirty="0" smtClean="0"/>
              <a:t> of </a:t>
            </a:r>
            <a:r>
              <a:rPr lang="cy-GB" altLang="en-US" baseline="0" dirty="0" err="1" smtClean="0"/>
              <a:t>them</a:t>
            </a:r>
            <a:r>
              <a:rPr lang="cy-GB" altLang="en-US" baseline="0" dirty="0" smtClean="0"/>
              <a:t>: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 dirty="0" smtClean="0"/>
              <a:t>Mae’r </a:t>
            </a:r>
            <a:r>
              <a:rPr lang="cy-GB" altLang="en-US" dirty="0" err="1" smtClean="0"/>
              <a:t>appiau</a:t>
            </a:r>
            <a:r>
              <a:rPr lang="cy-GB" altLang="en-US" baseline="0" dirty="0" smtClean="0"/>
              <a:t> Cymdeithasol yma’n </a:t>
            </a:r>
            <a:r>
              <a:rPr lang="cy-GB" altLang="en-US" baseline="0" dirty="0" err="1" smtClean="0"/>
              <a:t>appiau</a:t>
            </a:r>
            <a:r>
              <a:rPr lang="cy-GB" altLang="en-US" baseline="0" dirty="0" smtClean="0"/>
              <a:t> rydych chi gyd mwy na thebyg yn defnyddio pob dydd. Defnyddiwch y fersiwn Cymraeg o Facebook, a sicrhewch eich bod yn defnyddio’r Gymraeg tra’n cymdeithasu ar yr </a:t>
            </a:r>
            <a:r>
              <a:rPr lang="cy-GB" altLang="en-US" baseline="0" dirty="0" err="1" smtClean="0"/>
              <a:t>apiau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amrhywiol</a:t>
            </a:r>
            <a:r>
              <a:rPr lang="cy-GB" altLang="en-US" baseline="0" dirty="0" smtClean="0"/>
              <a:t> arall.</a:t>
            </a:r>
          </a:p>
          <a:p>
            <a:r>
              <a:rPr lang="cy-GB" altLang="en-US" baseline="0" dirty="0" err="1" smtClean="0"/>
              <a:t>These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Social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Media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apps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are</a:t>
            </a:r>
            <a:r>
              <a:rPr lang="cy-GB" altLang="en-US" baseline="0" dirty="0" smtClean="0"/>
              <a:t> all </a:t>
            </a:r>
            <a:r>
              <a:rPr lang="cy-GB" altLang="en-US" baseline="0" dirty="0" err="1" smtClean="0"/>
              <a:t>apps</a:t>
            </a:r>
            <a:r>
              <a:rPr lang="cy-GB" altLang="en-US" baseline="0" dirty="0" smtClean="0"/>
              <a:t> I</a:t>
            </a:r>
            <a:r>
              <a:rPr lang="en-GB" altLang="en-US" baseline="0" dirty="0" smtClean="0"/>
              <a:t>’m sure you use </a:t>
            </a:r>
            <a:r>
              <a:rPr lang="en-GB" altLang="en-US" baseline="0" dirty="0" err="1" smtClean="0"/>
              <a:t>everday</a:t>
            </a:r>
            <a:r>
              <a:rPr lang="en-GB" altLang="en-US" baseline="0" dirty="0" smtClean="0"/>
              <a:t>. Why not use the Welsh version of Facebook, and ensure you socialise in Welsh whilst using the various other apps.</a:t>
            </a:r>
          </a:p>
          <a:p>
            <a:endParaRPr lang="cy-GB" altLang="en-US" baseline="0" dirty="0" smtClean="0"/>
          </a:p>
          <a:p>
            <a:r>
              <a:rPr lang="cy-GB" altLang="en-US" baseline="0" dirty="0" err="1" smtClean="0"/>
              <a:t>Gwarndewch</a:t>
            </a:r>
            <a:r>
              <a:rPr lang="cy-GB" altLang="en-US" baseline="0" dirty="0" smtClean="0"/>
              <a:t> ar gerddoriaeth Cymraeg, newyddion Cymraeg a gwyliwch rhaglenni Cymraeg ar S4C, BBC Radio Cymru a </a:t>
            </a:r>
            <a:r>
              <a:rPr lang="cy-GB" altLang="en-US" baseline="0" dirty="0" err="1" smtClean="0"/>
              <a:t>app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Apton</a:t>
            </a:r>
            <a:r>
              <a:rPr lang="cy-GB" altLang="en-US" baseline="0" dirty="0" smtClean="0"/>
              <a:t> i gerddoriaeth Cymraeg. Cewch eich synnu hefyd, am y nifer fawr iawn o ganeuon Cymraeg mae modd dod ar eu traws ar </a:t>
            </a:r>
            <a:r>
              <a:rPr lang="cy-GB" altLang="en-US" baseline="0" dirty="0" err="1" smtClean="0"/>
              <a:t>Spotify</a:t>
            </a:r>
            <a:r>
              <a:rPr lang="cy-GB" altLang="en-US" baseline="0" dirty="0" smtClean="0"/>
              <a:t> a </a:t>
            </a:r>
            <a:r>
              <a:rPr lang="cy-GB" altLang="en-US" baseline="0" dirty="0" err="1" smtClean="0"/>
              <a:t>SoundCloud</a:t>
            </a:r>
            <a:r>
              <a:rPr lang="cy-GB" altLang="en-US" baseline="0" dirty="0" smtClean="0"/>
              <a:t>.</a:t>
            </a:r>
          </a:p>
          <a:p>
            <a:r>
              <a:rPr lang="cy-GB" altLang="en-US" baseline="0" dirty="0" err="1" smtClean="0"/>
              <a:t>Listen</a:t>
            </a:r>
            <a:r>
              <a:rPr lang="cy-GB" altLang="en-US" baseline="0" dirty="0" smtClean="0"/>
              <a:t> to Welsh </a:t>
            </a:r>
            <a:r>
              <a:rPr lang="cy-GB" altLang="en-US" baseline="0" dirty="0" err="1" smtClean="0"/>
              <a:t>Music</a:t>
            </a:r>
            <a:r>
              <a:rPr lang="cy-GB" altLang="en-US" baseline="0" dirty="0" smtClean="0"/>
              <a:t>, Welsh </a:t>
            </a:r>
            <a:r>
              <a:rPr lang="cy-GB" altLang="en-US" baseline="0" dirty="0" err="1" smtClean="0"/>
              <a:t>News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watch</a:t>
            </a:r>
            <a:r>
              <a:rPr lang="cy-GB" altLang="en-US" baseline="0" dirty="0" smtClean="0"/>
              <a:t> Welsh </a:t>
            </a:r>
            <a:r>
              <a:rPr lang="cy-GB" altLang="en-US" baseline="0" dirty="0" err="1" smtClean="0"/>
              <a:t>Television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Programmes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on</a:t>
            </a:r>
            <a:r>
              <a:rPr lang="cy-GB" altLang="en-US" baseline="0" dirty="0" smtClean="0"/>
              <a:t> S4C, BBC Radio Cymry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on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app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Apton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for</a:t>
            </a:r>
            <a:r>
              <a:rPr lang="cy-GB" altLang="en-US" baseline="0" dirty="0" smtClean="0"/>
              <a:t> Welsh </a:t>
            </a:r>
            <a:r>
              <a:rPr lang="cy-GB" altLang="en-US" baseline="0" dirty="0" err="1" smtClean="0"/>
              <a:t>Music</a:t>
            </a:r>
            <a:r>
              <a:rPr lang="cy-GB" altLang="en-US" baseline="0" dirty="0" smtClean="0"/>
              <a:t>. You </a:t>
            </a:r>
            <a:r>
              <a:rPr lang="cy-GB" altLang="en-US" baseline="0" dirty="0" err="1" smtClean="0"/>
              <a:t>will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also</a:t>
            </a:r>
            <a:r>
              <a:rPr lang="cy-GB" altLang="en-US" baseline="0" dirty="0" smtClean="0"/>
              <a:t> be </a:t>
            </a:r>
            <a:r>
              <a:rPr lang="cy-GB" altLang="en-US" baseline="0" dirty="0" err="1" smtClean="0"/>
              <a:t>surprised</a:t>
            </a:r>
            <a:r>
              <a:rPr lang="cy-GB" altLang="en-US" baseline="0" dirty="0" smtClean="0"/>
              <a:t> by the </a:t>
            </a:r>
            <a:r>
              <a:rPr lang="cy-GB" altLang="en-US" baseline="0" dirty="0" err="1" smtClean="0"/>
              <a:t>amount</a:t>
            </a:r>
            <a:r>
              <a:rPr lang="cy-GB" altLang="en-US" baseline="0" dirty="0" smtClean="0"/>
              <a:t> of Welsh </a:t>
            </a:r>
            <a:r>
              <a:rPr lang="cy-GB" altLang="en-US" baseline="0" dirty="0" err="1" smtClean="0"/>
              <a:t>music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available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on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Spotify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SoundCloud</a:t>
            </a:r>
            <a:r>
              <a:rPr lang="cy-GB" altLang="en-US" baseline="0" dirty="0" smtClean="0"/>
              <a:t>. Go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listen</a:t>
            </a:r>
            <a:r>
              <a:rPr lang="cy-GB" altLang="en-US" baseline="0" dirty="0" smtClean="0"/>
              <a:t>, </a:t>
            </a:r>
            <a:r>
              <a:rPr lang="cy-GB" altLang="en-US" baseline="0" dirty="0" err="1" smtClean="0"/>
              <a:t>use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them</a:t>
            </a:r>
            <a:r>
              <a:rPr lang="cy-GB" altLang="en-US" baseline="0" dirty="0" smtClean="0"/>
              <a:t>!</a:t>
            </a:r>
          </a:p>
          <a:p>
            <a:endParaRPr lang="cy-GB" altLang="en-US" baseline="0" dirty="0" smtClean="0"/>
          </a:p>
          <a:p>
            <a:r>
              <a:rPr lang="cy-GB" altLang="en-US" baseline="0" dirty="0" smtClean="0"/>
              <a:t>Oeddech chi hefyd yn gwybod eich bod yn gallu newid eich dyfeisiau Apple i fod yn Gymraeg a mae’r fflag Cymraeg bellach ar y </a:t>
            </a:r>
            <a:r>
              <a:rPr lang="cy-GB" altLang="en-US" baseline="0" dirty="0" err="1" smtClean="0"/>
              <a:t>allweddfwrdd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emoji</a:t>
            </a:r>
            <a:r>
              <a:rPr lang="cy-GB" altLang="en-US" baseline="0" dirty="0" smtClean="0"/>
              <a:t>?</a:t>
            </a:r>
          </a:p>
          <a:p>
            <a:r>
              <a:rPr lang="cy-GB" altLang="en-US" baseline="0" dirty="0" smtClean="0"/>
              <a:t>Did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also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know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that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</a:t>
            </a:r>
            <a:r>
              <a:rPr lang="cy-GB" altLang="en-US" baseline="0" dirty="0" smtClean="0"/>
              <a:t> can </a:t>
            </a:r>
            <a:r>
              <a:rPr lang="cy-GB" altLang="en-US" baseline="0" dirty="0" err="1" smtClean="0"/>
              <a:t>change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your</a:t>
            </a:r>
            <a:r>
              <a:rPr lang="cy-GB" altLang="en-US" baseline="0" dirty="0" smtClean="0"/>
              <a:t> Apple </a:t>
            </a:r>
            <a:r>
              <a:rPr lang="cy-GB" altLang="en-US" baseline="0" dirty="0" err="1" smtClean="0"/>
              <a:t>Devices</a:t>
            </a:r>
            <a:r>
              <a:rPr lang="cy-GB" altLang="en-US" baseline="0" dirty="0" smtClean="0"/>
              <a:t> to be Welsh </a:t>
            </a:r>
            <a:r>
              <a:rPr lang="cy-GB" altLang="en-US" baseline="0" dirty="0" err="1" smtClean="0"/>
              <a:t>and</a:t>
            </a:r>
            <a:r>
              <a:rPr lang="cy-GB" altLang="en-US" baseline="0" dirty="0" smtClean="0"/>
              <a:t> the Welsh </a:t>
            </a:r>
            <a:r>
              <a:rPr lang="cy-GB" altLang="en-US" baseline="0" dirty="0" err="1" smtClean="0"/>
              <a:t>flag</a:t>
            </a:r>
            <a:r>
              <a:rPr lang="cy-GB" altLang="en-US" baseline="0" dirty="0" smtClean="0"/>
              <a:t> is </a:t>
            </a:r>
            <a:r>
              <a:rPr lang="cy-GB" altLang="en-US" baseline="0" dirty="0" err="1" smtClean="0"/>
              <a:t>now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on</a:t>
            </a:r>
            <a:r>
              <a:rPr lang="cy-GB" altLang="en-US" baseline="0" dirty="0" smtClean="0"/>
              <a:t> the </a:t>
            </a:r>
            <a:r>
              <a:rPr lang="cy-GB" altLang="en-US" baseline="0" dirty="0" err="1" smtClean="0"/>
              <a:t>emoji</a:t>
            </a:r>
            <a:r>
              <a:rPr lang="cy-GB" altLang="en-US" baseline="0" dirty="0" smtClean="0"/>
              <a:t> </a:t>
            </a:r>
            <a:r>
              <a:rPr lang="cy-GB" altLang="en-US" baseline="0" dirty="0" err="1" smtClean="0"/>
              <a:t>keyboard</a:t>
            </a:r>
            <a:r>
              <a:rPr lang="cy-GB" altLang="en-US" baseline="0" dirty="0" smtClean="0"/>
              <a:t>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Mae nifer o enwogion Cymru</a:t>
            </a:r>
            <a:r>
              <a:rPr lang="cy-GB" baseline="0" dirty="0" smtClean="0"/>
              <a:t> erbyn hyn yn defnyddio’r Gymraeg ar cyfryngau Cymdeithasol, edrychwch ar y </a:t>
            </a:r>
            <a:r>
              <a:rPr lang="cy-GB" baseline="0" dirty="0" err="1" smtClean="0"/>
              <a:t>trydariadau</a:t>
            </a:r>
            <a:r>
              <a:rPr lang="cy-GB" baseline="0" dirty="0" smtClean="0"/>
              <a:t> uchod o enwogion megis Aaron </a:t>
            </a:r>
            <a:r>
              <a:rPr lang="cy-GB" baseline="0" dirty="0" err="1" smtClean="0"/>
              <a:t>Ramsey</a:t>
            </a:r>
            <a:r>
              <a:rPr lang="cy-GB" baseline="0" dirty="0" smtClean="0"/>
              <a:t>, Tom Jones a Gareth Bale gyda hyd yn oed Adidas yn dangos ei cefnogaeth i </a:t>
            </a:r>
            <a:r>
              <a:rPr lang="cy-GB" baseline="0" dirty="0" err="1" smtClean="0"/>
              <a:t>tim</a:t>
            </a:r>
            <a:r>
              <a:rPr lang="cy-GB" baseline="0" dirty="0" smtClean="0"/>
              <a:t> </a:t>
            </a:r>
            <a:r>
              <a:rPr lang="cy-GB" baseline="0" dirty="0" err="1" smtClean="0"/>
              <a:t>Pel</a:t>
            </a:r>
            <a:r>
              <a:rPr lang="cy-GB" baseline="0" dirty="0" smtClean="0"/>
              <a:t> Droed Cymru yn Gymraeg wrth </a:t>
            </a:r>
            <a:r>
              <a:rPr lang="cy-GB" baseline="0" dirty="0" err="1" smtClean="0"/>
              <a:t>drydaru</a:t>
            </a:r>
            <a:r>
              <a:rPr lang="cy-GB" baseline="0" dirty="0" smtClean="0"/>
              <a:t>.</a:t>
            </a:r>
          </a:p>
          <a:p>
            <a:endParaRPr lang="cy-GB" baseline="0" dirty="0" smtClean="0"/>
          </a:p>
          <a:p>
            <a:r>
              <a:rPr lang="cy-GB" baseline="0" dirty="0" err="1" smtClean="0"/>
              <a:t>Many</a:t>
            </a:r>
            <a:r>
              <a:rPr lang="cy-GB" baseline="0" dirty="0" smtClean="0"/>
              <a:t> of </a:t>
            </a:r>
            <a:r>
              <a:rPr lang="cy-GB" baseline="0" dirty="0" err="1" smtClean="0"/>
              <a:t>our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celebrities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are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now</a:t>
            </a:r>
            <a:r>
              <a:rPr lang="cy-GB" baseline="0" dirty="0" smtClean="0"/>
              <a:t> </a:t>
            </a:r>
            <a:r>
              <a:rPr lang="cy-GB" baseline="0" dirty="0" err="1" smtClean="0"/>
              <a:t>using</a:t>
            </a:r>
            <a:r>
              <a:rPr lang="cy-GB" baseline="0" dirty="0" smtClean="0"/>
              <a:t> the Welsh </a:t>
            </a:r>
            <a:r>
              <a:rPr lang="cy-GB" baseline="0" dirty="0" err="1" smtClean="0"/>
              <a:t>Language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on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Social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Media</a:t>
            </a:r>
            <a:r>
              <a:rPr lang="cy-GB" baseline="0" dirty="0" smtClean="0"/>
              <a:t>, </a:t>
            </a:r>
            <a:r>
              <a:rPr lang="cy-GB" baseline="0" dirty="0" err="1" smtClean="0"/>
              <a:t>look</a:t>
            </a:r>
            <a:r>
              <a:rPr lang="cy-GB" baseline="0" dirty="0" smtClean="0"/>
              <a:t> at the </a:t>
            </a:r>
            <a:r>
              <a:rPr lang="cy-GB" baseline="0" dirty="0" err="1" smtClean="0"/>
              <a:t>above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tweets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from</a:t>
            </a:r>
            <a:r>
              <a:rPr lang="cy-GB" baseline="0" dirty="0" smtClean="0"/>
              <a:t> </a:t>
            </a:r>
            <a:r>
              <a:rPr lang="cy-GB" baseline="0" dirty="0" err="1" smtClean="0"/>
              <a:t>various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celebrities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such</a:t>
            </a:r>
            <a:r>
              <a:rPr lang="cy-GB" baseline="0" dirty="0" smtClean="0"/>
              <a:t> as Aaron </a:t>
            </a:r>
            <a:r>
              <a:rPr lang="cy-GB" baseline="0" dirty="0" err="1" smtClean="0"/>
              <a:t>Ramsey</a:t>
            </a:r>
            <a:r>
              <a:rPr lang="cy-GB" baseline="0" dirty="0" smtClean="0"/>
              <a:t>, Tom Jones </a:t>
            </a:r>
            <a:r>
              <a:rPr lang="cy-GB" baseline="0" dirty="0" err="1" smtClean="0"/>
              <a:t>and</a:t>
            </a:r>
            <a:r>
              <a:rPr lang="cy-GB" baseline="0" dirty="0" smtClean="0"/>
              <a:t> Gareth Bale </a:t>
            </a:r>
            <a:r>
              <a:rPr lang="cy-GB" baseline="0" dirty="0" err="1" smtClean="0"/>
              <a:t>with</a:t>
            </a:r>
            <a:r>
              <a:rPr lang="cy-GB" baseline="0" dirty="0" smtClean="0"/>
              <a:t> </a:t>
            </a:r>
            <a:r>
              <a:rPr lang="cy-GB" baseline="0" dirty="0" err="1" smtClean="0"/>
              <a:t>even</a:t>
            </a:r>
            <a:r>
              <a:rPr lang="cy-GB" baseline="0" dirty="0" smtClean="0"/>
              <a:t> Adidas </a:t>
            </a:r>
            <a:r>
              <a:rPr lang="cy-GB" baseline="0" dirty="0" err="1" smtClean="0"/>
              <a:t>showing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their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support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for</a:t>
            </a:r>
            <a:r>
              <a:rPr lang="cy-GB" baseline="0" dirty="0" smtClean="0"/>
              <a:t> the Welsh </a:t>
            </a:r>
            <a:r>
              <a:rPr lang="cy-GB" baseline="0" dirty="0" err="1" smtClean="0"/>
              <a:t>Football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team</a:t>
            </a:r>
            <a:r>
              <a:rPr lang="cy-GB" baseline="0" dirty="0" smtClean="0"/>
              <a:t> by </a:t>
            </a:r>
            <a:r>
              <a:rPr lang="cy-GB" baseline="0" dirty="0" err="1" smtClean="0"/>
              <a:t>tweeting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Welsh.</a:t>
            </a:r>
          </a:p>
          <a:p>
            <a:endParaRPr lang="cy-GB" baseline="0" dirty="0" smtClean="0"/>
          </a:p>
          <a:p>
            <a:r>
              <a:rPr lang="cy-GB" baseline="0" dirty="0" smtClean="0"/>
              <a:t>Ydy cyfryngau cymdeithasol yn rhywbeth mae pob un ohonoch yn defnyddio pob dydd? </a:t>
            </a:r>
          </a:p>
          <a:p>
            <a:r>
              <a:rPr lang="cy-GB" baseline="0" dirty="0" smtClean="0"/>
              <a:t>Is </a:t>
            </a:r>
            <a:r>
              <a:rPr lang="cy-GB" baseline="0" dirty="0" err="1" smtClean="0"/>
              <a:t>social</a:t>
            </a:r>
            <a:r>
              <a:rPr lang="cy-GB" baseline="0" dirty="0" smtClean="0"/>
              <a:t> </a:t>
            </a:r>
            <a:r>
              <a:rPr lang="cy-GB" baseline="0" dirty="0" err="1" smtClean="0"/>
              <a:t>media</a:t>
            </a:r>
            <a:r>
              <a:rPr lang="cy-GB" baseline="0" dirty="0" smtClean="0"/>
              <a:t> </a:t>
            </a:r>
            <a:r>
              <a:rPr lang="cy-GB" baseline="0" dirty="0" err="1" smtClean="0"/>
              <a:t>websites</a:t>
            </a:r>
            <a:r>
              <a:rPr lang="cy-GB" baseline="0" dirty="0" smtClean="0"/>
              <a:t> </a:t>
            </a:r>
            <a:r>
              <a:rPr lang="cy-GB" baseline="0" dirty="0" err="1" smtClean="0"/>
              <a:t>something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that</a:t>
            </a:r>
            <a:r>
              <a:rPr lang="cy-GB" baseline="0" dirty="0" smtClean="0"/>
              <a:t> </a:t>
            </a:r>
            <a:r>
              <a:rPr lang="cy-GB" baseline="0" dirty="0" err="1" smtClean="0"/>
              <a:t>you</a:t>
            </a:r>
            <a:r>
              <a:rPr lang="cy-GB" baseline="0" dirty="0" smtClean="0"/>
              <a:t> all </a:t>
            </a:r>
            <a:r>
              <a:rPr lang="cy-GB" baseline="0" dirty="0" err="1" smtClean="0"/>
              <a:t>use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everyday</a:t>
            </a:r>
            <a:r>
              <a:rPr lang="cy-GB" baseline="0" dirty="0" smtClean="0"/>
              <a:t>?</a:t>
            </a:r>
          </a:p>
          <a:p>
            <a:r>
              <a:rPr lang="cy-GB" baseline="0" dirty="0" smtClean="0"/>
              <a:t>Pam ddim felly eu defnyddio’n Gymraeg? </a:t>
            </a:r>
            <a:r>
              <a:rPr lang="cy-GB" baseline="0" dirty="0" err="1" smtClean="0"/>
              <a:t>Why</a:t>
            </a:r>
            <a:r>
              <a:rPr lang="cy-GB" baseline="0" dirty="0" smtClean="0"/>
              <a:t> not </a:t>
            </a:r>
            <a:r>
              <a:rPr lang="cy-GB" baseline="0" dirty="0" err="1" smtClean="0"/>
              <a:t>sure</a:t>
            </a:r>
            <a:r>
              <a:rPr lang="cy-GB" baseline="0" dirty="0" smtClean="0"/>
              <a:t> </a:t>
            </a:r>
            <a:r>
              <a:rPr lang="cy-GB" baseline="0" dirty="0" err="1" smtClean="0"/>
              <a:t>them</a:t>
            </a:r>
            <a:r>
              <a:rPr lang="cy-GB" baseline="0" dirty="0" smtClean="0"/>
              <a:t> </a:t>
            </a:r>
            <a:r>
              <a:rPr lang="cy-GB" baseline="0" dirty="0" err="1" smtClean="0"/>
              <a:t>in</a:t>
            </a:r>
            <a:r>
              <a:rPr lang="cy-GB" baseline="0" dirty="0" smtClean="0"/>
              <a:t> Welsh?</a:t>
            </a:r>
          </a:p>
          <a:p>
            <a:endParaRPr lang="cy-GB" baseline="0" dirty="0" smtClean="0"/>
          </a:p>
          <a:p>
            <a:endParaRPr lang="en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2800-C6FF-4616-B389-28710A9560D3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8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C3FC-900D-42CC-98C0-54E31A88B21D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D3F8-250B-4AAD-A126-657FE52BD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6797-3CDD-4533-A208-4D1F51005B1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8572-732A-4050-A3C0-4ABF0D7F9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7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92B4-C148-4B39-B931-2A9A16E4B652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FFC3-B774-499D-B3B6-00B633022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88E2-16EA-4024-9A0B-153BF08D377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209E-3F86-4AB7-8D6E-2F2B382A40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4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B086-340C-42F2-88B4-E81BFCDC10F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E5BE-642B-4B6C-A090-556D5DB45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9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23C8-0F59-474E-8234-B4EB4E61FD4B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E040-EFAA-41BE-AF07-2966950AD7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9D8A-051F-496B-8721-116BC3D5E932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A21E-948F-48AC-942D-887089F8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9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FE0B-AA99-4917-B8E9-6CC40CD87547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9BA1-32AB-4B6E-B360-5E0F11FE8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17D4-1CF6-4C4A-AEED-78FC317B848D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0869C-FD8E-456F-885E-9C409C438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2EA0-5710-4F71-8DC0-4A122CD1EFFA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76C1-1060-4E50-8D79-310A22ADA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0D27-8431-49BC-9831-7065DB88A55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5CDA-8F02-4CC7-AA3B-5ECE08CCE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12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-17000"/>
                    </a14:imgEffect>
                  </a14:imgLayer>
                </a14:imgProps>
              </a:ext>
            </a:extLst>
          </a:blip>
          <a:srcRect/>
          <a:tile tx="0" ty="0" sx="98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7612F8-F4EC-4F80-B6F4-8953D5B790AC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426D9-82D2-4206-A482-88334D3954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34.jpeg" Type="http://schemas.openxmlformats.org/officeDocument/2006/relationships/image"/><Relationship Id="rId5" Target="../media/image33.jpeg" Type="http://schemas.openxmlformats.org/officeDocument/2006/relationships/image"/><Relationship Id="rId4" Target="../media/image32.jp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8.xml.rels><?xml version="1.0" encoding="UTF-8" standalone="yes" ?><Relationships xmlns="http://schemas.openxmlformats.org/package/2006/relationships"><Relationship Id="rId8" Target="../media/image15.png" Type="http://schemas.openxmlformats.org/officeDocument/2006/relationships/image"/><Relationship Id="rId3" Target="../media/image10.png" Type="http://schemas.openxmlformats.org/officeDocument/2006/relationships/image"/><Relationship Id="rId7" Target="../media/image14.png" Type="http://schemas.openxmlformats.org/officeDocument/2006/relationships/image"/><Relationship Id="rId12" Target="../media/image19.pn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11" Target="../media/image18.jpeg" Type="http://schemas.openxmlformats.org/officeDocument/2006/relationships/image"/><Relationship Id="rId5" Target="../media/image12.jpeg" Type="http://schemas.openxmlformats.org/officeDocument/2006/relationships/image"/><Relationship Id="rId10" Target="../media/image17.JPG" Type="http://schemas.openxmlformats.org/officeDocument/2006/relationships/image"/><Relationship Id="rId4" Target="../media/image11.jpeg" Type="http://schemas.openxmlformats.org/officeDocument/2006/relationships/image"/><Relationship Id="rId9" Target="../media/image16.pn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8" Target="../media/image26.jpeg" Type="http://schemas.openxmlformats.org/officeDocument/2006/relationships/image"/><Relationship Id="rId13" Target="../media/image2.png" Type="http://schemas.openxmlformats.org/officeDocument/2006/relationships/image"/><Relationship Id="rId3" Target="../media/image21.jpg" Type="http://schemas.openxmlformats.org/officeDocument/2006/relationships/image"/><Relationship Id="rId7" Target="../media/image25.jpg" Type="http://schemas.openxmlformats.org/officeDocument/2006/relationships/image"/><Relationship Id="rId12" Target="../media/image30.jpeg" Type="http://schemas.openxmlformats.org/officeDocument/2006/relationships/image"/><Relationship Id="rId2" Target="../media/image20.jp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4.jpg" Type="http://schemas.openxmlformats.org/officeDocument/2006/relationships/image"/><Relationship Id="rId11" Target="../media/image29.jpg" Type="http://schemas.openxmlformats.org/officeDocument/2006/relationships/image"/><Relationship Id="rId5" Target="../media/image23.jpeg" Type="http://schemas.openxmlformats.org/officeDocument/2006/relationships/image"/><Relationship Id="rId10" Target="../media/image28.jpg" Type="http://schemas.openxmlformats.org/officeDocument/2006/relationships/image"/><Relationship Id="rId4" Target="../media/image22.jpg" Type="http://schemas.openxmlformats.org/officeDocument/2006/relationships/image"/><Relationship Id="rId9" Target="../media/image27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AB9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46550" cy="4104456"/>
          </a:xfrm>
          <a:solidFill>
            <a:srgbClr val="C9D63D"/>
          </a:solidFill>
          <a:ln w="101600">
            <a:solidFill>
              <a:srgbClr val="E9457D"/>
            </a:solidFill>
          </a:ln>
        </p:spPr>
        <p:txBody>
          <a:bodyPr/>
          <a:lstStyle/>
          <a:p>
            <a:r>
              <a:rPr lang="en-GB" altLang="en-US" sz="8000" b="1" dirty="0" err="1" smtClean="0">
                <a:solidFill>
                  <a:srgbClr val="389895"/>
                </a:solidFill>
                <a:latin typeface="Bahnschrift SemiBold" panose="020B0502040204020203" pitchFamily="34" charset="0"/>
              </a:rPr>
              <a:t>Ymwybyddiaeth</a:t>
            </a:r>
            <a:r>
              <a:rPr lang="en-GB" altLang="en-US" sz="8000" b="1" dirty="0" smtClean="0">
                <a:solidFill>
                  <a:srgbClr val="389895"/>
                </a:solidFill>
                <a:latin typeface="Bahnschrift SemiBold" panose="020B0502040204020203" pitchFamily="34" charset="0"/>
              </a:rPr>
              <a:t> </a:t>
            </a:r>
            <a:br>
              <a:rPr lang="en-GB" altLang="en-US" sz="8000" b="1" dirty="0" smtClean="0">
                <a:solidFill>
                  <a:srgbClr val="389895"/>
                </a:solidFill>
                <a:latin typeface="Bahnschrift SemiBold" panose="020B0502040204020203" pitchFamily="34" charset="0"/>
              </a:rPr>
            </a:br>
            <a:r>
              <a:rPr lang="en-GB" altLang="en-US" sz="8000" b="1" dirty="0" err="1" smtClean="0">
                <a:solidFill>
                  <a:srgbClr val="389895"/>
                </a:solidFill>
                <a:latin typeface="Bahnschrift SemiBold" panose="020B0502040204020203" pitchFamily="34" charset="0"/>
              </a:rPr>
              <a:t>Iaith</a:t>
            </a:r>
            <a:endParaRPr lang="en-GB" altLang="en-US" sz="8000" dirty="0" smtClean="0">
              <a:solidFill>
                <a:srgbClr val="389895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2" name="Llu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01" y="4869160"/>
            <a:ext cx="4042420" cy="16169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bg>
      <p:bgPr>
        <a:solidFill>
          <a:srgbClr val="C9D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0" y="85617"/>
            <a:ext cx="9443774" cy="1143000"/>
          </a:xfrm>
        </p:spPr>
        <p:txBody>
          <a:bodyPr/>
          <a:lstStyle/>
          <a:p>
            <a:r>
              <a:rPr b="1" dirty="0" err="1" lang="cy-GB" smtClean="0">
                <a:solidFill>
                  <a:srgbClr val="389895"/>
                </a:solidFill>
              </a:rPr>
              <a:t>Trydaru</a:t>
            </a:r>
            <a:r>
              <a:rPr b="1" dirty="0" lang="cy-GB" smtClean="0">
                <a:solidFill>
                  <a:srgbClr val="389895"/>
                </a:solidFill>
              </a:rPr>
              <a:t> yn Gymraeg</a:t>
            </a:r>
            <a:endParaRPr b="1" dirty="0" lang="cy-GB">
              <a:solidFill>
                <a:srgbClr val="E9457D"/>
              </a:solidFill>
            </a:endParaRPr>
          </a:p>
        </p:txBody>
      </p:sp>
      <p:pic>
        <p:nvPicPr>
          <p:cNvPr id="5" name="Llu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37" y="1270947"/>
            <a:ext cx="3800475" cy="3452668"/>
          </a:xfrm>
          <a:prstGeom prst="rect">
            <a:avLst/>
          </a:prstGeom>
        </p:spPr>
      </p:pic>
      <p:pic>
        <p:nvPicPr>
          <p:cNvPr id="6" name="Llun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 l="-5095" t="-7484"/>
          <a:stretch/>
        </p:blipFill>
        <p:spPr>
          <a:xfrm>
            <a:off x="734604" y="4721428"/>
            <a:ext cx="3631617" cy="2091948"/>
          </a:xfrm>
          <a:prstGeom prst="rect">
            <a:avLst/>
          </a:prstGeom>
        </p:spPr>
      </p:pic>
      <p:pic>
        <p:nvPicPr>
          <p:cNvPr id="7" name="Llun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6"/>
          <a:stretch/>
        </p:blipFill>
        <p:spPr>
          <a:xfrm>
            <a:off x="4721887" y="1353435"/>
            <a:ext cx="3863662" cy="2664296"/>
          </a:xfrm>
          <a:prstGeom prst="rect">
            <a:avLst/>
          </a:prstGeom>
        </p:spPr>
      </p:pic>
      <p:pic>
        <p:nvPicPr>
          <p:cNvPr id="9" name="Llun 8"/>
          <p:cNvPicPr>
            <a:picLocks noChangeAspect="1"/>
          </p:cNvPicPr>
          <p:nvPr/>
        </p:nvPicPr>
        <p:blipFill rotWithShape="1">
          <a:blip r:embed="rId6"/>
          <a:srcRect b="52" r="-50"/>
          <a:stretch/>
        </p:blipFill>
        <p:spPr>
          <a:xfrm>
            <a:off x="4568803" y="4049688"/>
            <a:ext cx="288032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30106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89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itl 1"/>
          <p:cNvSpPr>
            <a:spLocks noGrp="1"/>
          </p:cNvSpPr>
          <p:nvPr>
            <p:ph type="ctrTitle"/>
          </p:nvPr>
        </p:nvSpPr>
        <p:spPr>
          <a:xfrm>
            <a:off x="2015716" y="362494"/>
            <a:ext cx="5184576" cy="1080120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y-GB" b="1" dirty="0" smtClean="0">
                <a:solidFill>
                  <a:srgbClr val="183962"/>
                </a:solidFill>
              </a:rPr>
              <a:t>Addysg Gymraeg</a:t>
            </a:r>
            <a:endParaRPr lang="cy-GB" b="1" dirty="0">
              <a:solidFill>
                <a:srgbClr val="183962"/>
              </a:solidFill>
            </a:endParaRPr>
          </a:p>
        </p:txBody>
      </p:sp>
      <p:pic>
        <p:nvPicPr>
          <p:cNvPr id="5" name="Dalfan Cynnwys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5601482" cy="1571844"/>
          </a:xfrm>
          <a:ln w="76200">
            <a:solidFill>
              <a:srgbClr val="C9D63D"/>
            </a:solidFill>
          </a:ln>
        </p:spPr>
      </p:pic>
      <p:sp>
        <p:nvSpPr>
          <p:cNvPr id="6" name="Blwch Testun 5"/>
          <p:cNvSpPr txBox="1"/>
          <p:nvPr/>
        </p:nvSpPr>
        <p:spPr>
          <a:xfrm>
            <a:off x="467544" y="3717032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400" b="1" dirty="0" smtClean="0">
                <a:solidFill>
                  <a:srgbClr val="C9D63D"/>
                </a:solidFill>
              </a:rPr>
              <a:t>Ydych chi’n hapus eich </a:t>
            </a:r>
          </a:p>
          <a:p>
            <a:pPr algn="ctr"/>
            <a:r>
              <a:rPr lang="cy-GB" sz="4400" b="1" dirty="0" smtClean="0">
                <a:solidFill>
                  <a:srgbClr val="C9D63D"/>
                </a:solidFill>
              </a:rPr>
              <a:t>bod yn derbyn addysg Gymraeg?</a:t>
            </a:r>
          </a:p>
        </p:txBody>
      </p:sp>
      <p:pic>
        <p:nvPicPr>
          <p:cNvPr id="2" name="Llu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99" y="5374668"/>
            <a:ext cx="3739010" cy="145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89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68315" y="25517"/>
            <a:ext cx="7355160" cy="792088"/>
          </a:xfrm>
        </p:spPr>
        <p:txBody>
          <a:bodyPr/>
          <a:lstStyle/>
          <a:p>
            <a:r>
              <a:rPr lang="cy-GB" sz="6600" b="1" u="sng" dirty="0" smtClean="0">
                <a:solidFill>
                  <a:srgbClr val="183962"/>
                </a:solidFill>
              </a:rPr>
              <a:t>Cwis</a:t>
            </a:r>
            <a:endParaRPr lang="cy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y-GB" sz="2800" b="1" dirty="0" smtClean="0">
                <a:solidFill>
                  <a:srgbClr val="183962"/>
                </a:solidFill>
              </a:rPr>
              <a:t>Sawl iaith swyddogol sydd yng Nghymru? Sawl iaith mae’n bosib i blentyn ddysgu cyn ei fod yn 7 oed? </a:t>
            </a:r>
          </a:p>
          <a:p>
            <a:pPr marL="514350" indent="-514350">
              <a:buFont typeface="+mj-lt"/>
              <a:buAutoNum type="arabicPeriod"/>
            </a:pPr>
            <a:endParaRPr lang="cy-GB" sz="2800" b="1" dirty="0">
              <a:solidFill>
                <a:srgbClr val="18396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y-GB" sz="2800" b="1" dirty="0" smtClean="0">
                <a:solidFill>
                  <a:srgbClr val="183962"/>
                </a:solidFill>
              </a:rPr>
              <a:t>Enwch dau faes yn y byd gwaith lle bydd y Gymraeg yn eich helpu? </a:t>
            </a:r>
          </a:p>
          <a:p>
            <a:pPr marL="514350" indent="-514350">
              <a:buFont typeface="+mj-lt"/>
              <a:buAutoNum type="arabicPeriod"/>
            </a:pPr>
            <a:endParaRPr lang="cy-GB" sz="2800" b="1" dirty="0">
              <a:solidFill>
                <a:srgbClr val="18396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y-GB" sz="2800" b="1" dirty="0" smtClean="0">
                <a:solidFill>
                  <a:srgbClr val="183962"/>
                </a:solidFill>
              </a:rPr>
              <a:t>Pa flwyddyn cafodd Yr Urdd ei sefydlu?</a:t>
            </a:r>
            <a:r>
              <a:rPr lang="cy-GB" sz="2800" b="1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cy-GB" sz="28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y-GB" sz="2800" b="1" dirty="0" smtClean="0">
                <a:solidFill>
                  <a:srgbClr val="183962"/>
                </a:solidFill>
              </a:rPr>
              <a:t>Ar ba ddyddiad rydym yn dathlu Diwrnod Owain Glyndŵr? </a:t>
            </a:r>
            <a:endParaRPr lang="cy-GB" dirty="0">
              <a:solidFill>
                <a:schemeClr val="bg1"/>
              </a:solidFill>
            </a:endParaRPr>
          </a:p>
        </p:txBody>
      </p:sp>
      <p:pic>
        <p:nvPicPr>
          <p:cNvPr id="4" name="Llu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830" y="5663959"/>
            <a:ext cx="2741290" cy="109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45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y-GB"/>
          </a:p>
        </p:txBody>
      </p:sp>
      <p:pic>
        <p:nvPicPr>
          <p:cNvPr id="5" name="Dalfan Cynnwys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17" y="5517231"/>
            <a:ext cx="3267928" cy="1307171"/>
          </a:xfrm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3663"/>
            <a:ext cx="6390709" cy="605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6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AB9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2752328"/>
          </a:xfrm>
          <a:solidFill>
            <a:schemeClr val="accent5">
              <a:alpha val="5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GB" sz="8000" dirty="0" err="1" smtClean="0">
                <a:solidFill>
                  <a:srgbClr val="183962"/>
                </a:solidFill>
              </a:rPr>
              <a:t>Diolch</a:t>
            </a:r>
            <a:r>
              <a:rPr lang="en-GB" sz="8000" dirty="0" smtClean="0">
                <a:solidFill>
                  <a:srgbClr val="183962"/>
                </a:solidFill>
              </a:rPr>
              <a:t> </a:t>
            </a:r>
            <a:r>
              <a:rPr lang="en-GB" sz="8000" dirty="0" err="1" smtClean="0">
                <a:solidFill>
                  <a:srgbClr val="183962"/>
                </a:solidFill>
              </a:rPr>
              <a:t>yn</a:t>
            </a:r>
            <a:r>
              <a:rPr lang="en-GB" sz="8000" dirty="0" smtClean="0">
                <a:solidFill>
                  <a:srgbClr val="183962"/>
                </a:solidFill>
              </a:rPr>
              <a:t> </a:t>
            </a:r>
            <a:r>
              <a:rPr lang="en-GB" sz="8000" dirty="0" err="1" smtClean="0">
                <a:solidFill>
                  <a:srgbClr val="183962"/>
                </a:solidFill>
              </a:rPr>
              <a:t>fawr</a:t>
            </a:r>
            <a:r>
              <a:rPr lang="en-GB" sz="8000" dirty="0" smtClean="0">
                <a:solidFill>
                  <a:srgbClr val="183962"/>
                </a:solidFill>
              </a:rPr>
              <a:t>!</a:t>
            </a:r>
            <a:endParaRPr lang="en-GB" sz="8000" dirty="0">
              <a:solidFill>
                <a:srgbClr val="183962"/>
              </a:solidFill>
            </a:endParaRPr>
          </a:p>
        </p:txBody>
      </p:sp>
      <p:pic>
        <p:nvPicPr>
          <p:cNvPr id="3" name="Llu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789040"/>
            <a:ext cx="5899298" cy="235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389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71522" y="1417638"/>
            <a:ext cx="8229600" cy="3672408"/>
          </a:xfrm>
        </p:spPr>
        <p:txBody>
          <a:bodyPr/>
          <a:lstStyle/>
          <a:p>
            <a:pPr marL="0" indent="0" algn="ctr">
              <a:buNone/>
            </a:pPr>
            <a:r>
              <a:rPr lang="cy-GB" sz="10000" b="1" dirty="0" smtClean="0">
                <a:solidFill>
                  <a:srgbClr val="C9D63D"/>
                </a:solidFill>
              </a:rPr>
              <a:t>Beth yw Cymreictod</a:t>
            </a:r>
            <a:r>
              <a:rPr lang="cy-GB" sz="10000" b="1" dirty="0">
                <a:solidFill>
                  <a:srgbClr val="C9D63D"/>
                </a:solidFill>
              </a:rPr>
              <a:t>?</a:t>
            </a:r>
            <a:endParaRPr lang="cy-GB" sz="10000" b="1" dirty="0" smtClean="0">
              <a:solidFill>
                <a:srgbClr val="C9D63D"/>
              </a:solidFill>
            </a:endParaRPr>
          </a:p>
        </p:txBody>
      </p:sp>
      <p:pic>
        <p:nvPicPr>
          <p:cNvPr id="4" name="Llu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312" y="5090046"/>
            <a:ext cx="4252020" cy="17008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45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wch Testun 2"/>
          <p:cNvSpPr txBox="1"/>
          <p:nvPr/>
        </p:nvSpPr>
        <p:spPr>
          <a:xfrm>
            <a:off x="179512" y="332656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5400" b="1" dirty="0" smtClean="0">
                <a:solidFill>
                  <a:srgbClr val="3AB9B9"/>
                </a:solidFill>
              </a:rPr>
              <a:t>Enwch ieithoedd swyddogol </a:t>
            </a:r>
            <a:r>
              <a:rPr lang="cy-GB" sz="5400" b="1" dirty="0" smtClean="0">
                <a:solidFill>
                  <a:srgbClr val="3AB9B9"/>
                </a:solidFill>
              </a:rPr>
              <a:t>Cymru</a:t>
            </a:r>
            <a:r>
              <a:rPr lang="cy-GB" sz="5400" dirty="0" smtClean="0">
                <a:solidFill>
                  <a:srgbClr val="3AB9B9"/>
                </a:solidFill>
              </a:rPr>
              <a:t>... </a:t>
            </a:r>
            <a:r>
              <a:rPr lang="cy-GB" sz="5400" smtClean="0">
                <a:solidFill>
                  <a:srgbClr val="3AB9B9"/>
                </a:solidFill>
              </a:rPr>
              <a:t>Sawl un sydd?</a:t>
            </a:r>
            <a:endParaRPr lang="cy-GB" sz="5400" dirty="0" smtClean="0">
              <a:solidFill>
                <a:srgbClr val="3AB9B9"/>
              </a:solidFill>
            </a:endParaRPr>
          </a:p>
        </p:txBody>
      </p:sp>
      <p:sp>
        <p:nvSpPr>
          <p:cNvPr id="4" name="Blwch Testun 3"/>
          <p:cNvSpPr txBox="1"/>
          <p:nvPr/>
        </p:nvSpPr>
        <p:spPr>
          <a:xfrm>
            <a:off x="1111849" y="213343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7200" b="1" dirty="0" smtClean="0">
                <a:solidFill>
                  <a:schemeClr val="bg1"/>
                </a:solidFill>
              </a:rPr>
              <a:t>Cymraeg</a:t>
            </a:r>
            <a:endParaRPr lang="cy-GB" sz="7200" dirty="0">
              <a:solidFill>
                <a:schemeClr val="bg1"/>
              </a:solidFill>
            </a:endParaRPr>
          </a:p>
        </p:txBody>
      </p:sp>
      <p:sp>
        <p:nvSpPr>
          <p:cNvPr id="10" name="Blwch Testun 9"/>
          <p:cNvSpPr txBox="1"/>
          <p:nvPr/>
        </p:nvSpPr>
        <p:spPr>
          <a:xfrm>
            <a:off x="3131840" y="3645024"/>
            <a:ext cx="6516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7200" b="1" dirty="0" smtClean="0">
                <a:solidFill>
                  <a:schemeClr val="bg1"/>
                </a:solidFill>
              </a:rPr>
              <a:t>Saesneg</a:t>
            </a:r>
            <a:endParaRPr lang="cy-GB" sz="7200" dirty="0">
              <a:solidFill>
                <a:schemeClr val="bg1"/>
              </a:solidFill>
            </a:endParaRPr>
          </a:p>
        </p:txBody>
      </p:sp>
      <p:pic>
        <p:nvPicPr>
          <p:cNvPr id="5" name="Llu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728394"/>
            <a:ext cx="2824015" cy="1129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AB9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itl 2"/>
          <p:cNvSpPr>
            <a:spLocks noGrp="1"/>
          </p:cNvSpPr>
          <p:nvPr>
            <p:ph type="title"/>
          </p:nvPr>
        </p:nvSpPr>
        <p:spPr>
          <a:xfrm>
            <a:off x="155231" y="29459"/>
            <a:ext cx="8795320" cy="1656184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y-GB" sz="40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Pam mae hi’n bwysig siarad Cymraeg?</a:t>
            </a:r>
            <a:endParaRPr lang="cy-GB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wmwl 3"/>
          <p:cNvSpPr/>
          <p:nvPr/>
        </p:nvSpPr>
        <p:spPr>
          <a:xfrm>
            <a:off x="22883" y="1661457"/>
            <a:ext cx="2751450" cy="1822483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wmwl 4"/>
          <p:cNvSpPr/>
          <p:nvPr/>
        </p:nvSpPr>
        <p:spPr>
          <a:xfrm>
            <a:off x="2707902" y="1661457"/>
            <a:ext cx="3220965" cy="230317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wmwl 5"/>
          <p:cNvSpPr/>
          <p:nvPr/>
        </p:nvSpPr>
        <p:spPr>
          <a:xfrm>
            <a:off x="7760" y="3371905"/>
            <a:ext cx="3559974" cy="225409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wmwl 6"/>
          <p:cNvSpPr/>
          <p:nvPr/>
        </p:nvSpPr>
        <p:spPr>
          <a:xfrm rot="843566">
            <a:off x="5255329" y="3566193"/>
            <a:ext cx="3569259" cy="208823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wmwl 7"/>
          <p:cNvSpPr/>
          <p:nvPr/>
        </p:nvSpPr>
        <p:spPr>
          <a:xfrm rot="11799569">
            <a:off x="6040460" y="1686046"/>
            <a:ext cx="3024336" cy="208823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lwch Testun 8"/>
          <p:cNvSpPr txBox="1"/>
          <p:nvPr/>
        </p:nvSpPr>
        <p:spPr>
          <a:xfrm rot="21198298">
            <a:off x="226652" y="2271976"/>
            <a:ext cx="234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Mwy o ffrindiau</a:t>
            </a:r>
          </a:p>
        </p:txBody>
      </p:sp>
      <p:sp>
        <p:nvSpPr>
          <p:cNvPr id="10" name="Blwch Testun 9"/>
          <p:cNvSpPr txBox="1"/>
          <p:nvPr/>
        </p:nvSpPr>
        <p:spPr>
          <a:xfrm rot="20792440">
            <a:off x="363260" y="4041614"/>
            <a:ext cx="2798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Mwy o gyfleoedd cymdeithasol</a:t>
            </a:r>
          </a:p>
        </p:txBody>
      </p:sp>
      <p:sp>
        <p:nvSpPr>
          <p:cNvPr id="11" name="Blwch Testun 10"/>
          <p:cNvSpPr txBox="1"/>
          <p:nvPr/>
        </p:nvSpPr>
        <p:spPr>
          <a:xfrm rot="21198298">
            <a:off x="2684002" y="2337450"/>
            <a:ext cx="3198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Mwy o gyfleoedd gwaith</a:t>
            </a:r>
          </a:p>
        </p:txBody>
      </p:sp>
      <p:sp>
        <p:nvSpPr>
          <p:cNvPr id="12" name="Blwch Testun 11"/>
          <p:cNvSpPr txBox="1"/>
          <p:nvPr/>
        </p:nvSpPr>
        <p:spPr>
          <a:xfrm rot="303078">
            <a:off x="6344489" y="2266474"/>
            <a:ext cx="2343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Mae’n sgil ychwanegol</a:t>
            </a:r>
          </a:p>
        </p:txBody>
      </p:sp>
      <p:sp>
        <p:nvSpPr>
          <p:cNvPr id="13" name="Blwch Testun 12"/>
          <p:cNvSpPr txBox="1"/>
          <p:nvPr/>
        </p:nvSpPr>
        <p:spPr>
          <a:xfrm rot="642709">
            <a:off x="5831816" y="4077921"/>
            <a:ext cx="2343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I fod yn rhan o’r gymuned</a:t>
            </a:r>
          </a:p>
        </p:txBody>
      </p:sp>
      <p:sp>
        <p:nvSpPr>
          <p:cNvPr id="14" name="Cwmwl 13"/>
          <p:cNvSpPr/>
          <p:nvPr/>
        </p:nvSpPr>
        <p:spPr>
          <a:xfrm rot="439461">
            <a:off x="2575407" y="4644242"/>
            <a:ext cx="3399749" cy="21243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Blwch Testun 14"/>
          <p:cNvSpPr txBox="1"/>
          <p:nvPr/>
        </p:nvSpPr>
        <p:spPr>
          <a:xfrm rot="21101573">
            <a:off x="2658867" y="5170049"/>
            <a:ext cx="3110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Ymestyn yr </a:t>
            </a:r>
          </a:p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ymennydd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9D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83275"/>
            <a:ext cx="8229600" cy="991164"/>
          </a:xfrm>
        </p:spPr>
        <p:txBody>
          <a:bodyPr/>
          <a:lstStyle/>
          <a:p>
            <a:r>
              <a:rPr lang="en-GB" sz="3200" b="1" dirty="0" err="1">
                <a:solidFill>
                  <a:srgbClr val="389895"/>
                </a:solidFill>
                <a:latin typeface="+mn-lt"/>
              </a:rPr>
              <a:t>Defnyddio’r</a:t>
            </a:r>
            <a:r>
              <a:rPr lang="en-GB" sz="3200" b="1" dirty="0">
                <a:solidFill>
                  <a:srgbClr val="389895"/>
                </a:solidFill>
                <a:latin typeface="+mn-lt"/>
              </a:rPr>
              <a:t> </a:t>
            </a:r>
            <a:r>
              <a:rPr lang="en-GB" sz="3200" b="1" dirty="0" err="1">
                <a:solidFill>
                  <a:srgbClr val="389895"/>
                </a:solidFill>
                <a:latin typeface="+mn-lt"/>
              </a:rPr>
              <a:t>Gymraeg</a:t>
            </a:r>
            <a:r>
              <a:rPr lang="en-GB" sz="3200" b="1" dirty="0">
                <a:solidFill>
                  <a:srgbClr val="389895"/>
                </a:solidFill>
                <a:latin typeface="+mn-lt"/>
              </a:rPr>
              <a:t> </a:t>
            </a:r>
            <a:r>
              <a:rPr lang="en-GB" sz="3200" b="1" dirty="0" err="1">
                <a:solidFill>
                  <a:srgbClr val="389895"/>
                </a:solidFill>
                <a:latin typeface="+mn-lt"/>
              </a:rPr>
              <a:t>fel</a:t>
            </a:r>
            <a:r>
              <a:rPr lang="en-GB" sz="3200" b="1" dirty="0">
                <a:solidFill>
                  <a:srgbClr val="389895"/>
                </a:solidFill>
                <a:latin typeface="+mn-lt"/>
              </a:rPr>
              <a:t> </a:t>
            </a:r>
            <a:r>
              <a:rPr lang="en-GB" sz="3200" b="1" dirty="0" err="1" smtClean="0">
                <a:solidFill>
                  <a:srgbClr val="389895"/>
                </a:solidFill>
                <a:latin typeface="+mn-lt"/>
              </a:rPr>
              <a:t>sgil</a:t>
            </a:r>
            <a:r>
              <a:rPr lang="en-GB" sz="3200" b="1" dirty="0" smtClean="0">
                <a:solidFill>
                  <a:srgbClr val="389895"/>
                </a:solidFill>
                <a:latin typeface="+mn-lt"/>
              </a:rPr>
              <a:t>:</a:t>
            </a:r>
            <a:endParaRPr lang="cy-GB" sz="3200" dirty="0">
              <a:solidFill>
                <a:srgbClr val="389895"/>
              </a:solidFill>
              <a:latin typeface="+mn-lt"/>
            </a:endParaRP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-684584" y="1074439"/>
            <a:ext cx="10513168" cy="1277888"/>
          </a:xfrm>
        </p:spPr>
        <p:txBody>
          <a:bodyPr/>
          <a:lstStyle/>
          <a:p>
            <a:pPr marL="0" indent="0" algn="ctr">
              <a:buNone/>
            </a:pPr>
            <a:r>
              <a:rPr lang="cy-GB" sz="2400" b="1" dirty="0" smtClean="0">
                <a:solidFill>
                  <a:srgbClr val="E9457D"/>
                </a:solidFill>
              </a:rPr>
              <a:t>Mae </a:t>
            </a:r>
            <a:r>
              <a:rPr lang="cy-GB" b="1" u="sng" dirty="0" smtClean="0">
                <a:solidFill>
                  <a:srgbClr val="E9457D"/>
                </a:solidFill>
              </a:rPr>
              <a:t>7 o bob 10</a:t>
            </a:r>
            <a:r>
              <a:rPr lang="cy-GB" sz="2400" b="1" dirty="0" smtClean="0">
                <a:solidFill>
                  <a:srgbClr val="E9457D"/>
                </a:solidFill>
              </a:rPr>
              <a:t> cyflogwr yng Nghymru yn gofyn am sgiliau Cymraeg</a:t>
            </a:r>
          </a:p>
        </p:txBody>
      </p:sp>
      <p:sp>
        <p:nvSpPr>
          <p:cNvPr id="5" name="Petryal 4"/>
          <p:cNvSpPr/>
          <p:nvPr/>
        </p:nvSpPr>
        <p:spPr>
          <a:xfrm>
            <a:off x="534380" y="2088321"/>
            <a:ext cx="80752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Bydd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y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Gymraeg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yn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eich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helpu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ym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mhob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maes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, </a:t>
            </a:r>
            <a:r>
              <a:rPr lang="en-GB" sz="2400" b="1" dirty="0" err="1">
                <a:solidFill>
                  <a:srgbClr val="E9457D"/>
                </a:solidFill>
                <a:latin typeface="+mn-lt"/>
              </a:rPr>
              <a:t>e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r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E9457D"/>
                </a:solidFill>
                <a:latin typeface="+mn-lt"/>
              </a:rPr>
              <a:t>enghraifft</a:t>
            </a:r>
            <a:r>
              <a:rPr lang="en-GB" sz="2400" b="1" dirty="0" smtClean="0">
                <a:solidFill>
                  <a:srgbClr val="E9457D"/>
                </a:solidFill>
                <a:latin typeface="+mn-lt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Addysg</a:t>
            </a:r>
            <a:endParaRPr lang="en-GB" sz="2400" dirty="0" smtClean="0">
              <a:solidFill>
                <a:srgbClr val="E9457D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Gyda</a:t>
            </a:r>
            <a:r>
              <a:rPr lang="en-GB" sz="2400" dirty="0" smtClean="0">
                <a:solidFill>
                  <a:srgbClr val="E9457D"/>
                </a:solidFill>
                <a:latin typeface="+mn-lt"/>
              </a:rPr>
              <a:t> </a:t>
            </a: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phlant</a:t>
            </a:r>
            <a:endParaRPr lang="en-GB" sz="2400" i="1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Chwaraeon</a:t>
            </a:r>
            <a:endParaRPr lang="en-GB" sz="24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Iechyd</a:t>
            </a:r>
            <a:endParaRPr lang="en-GB" sz="24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Twristiaeth</a:t>
            </a:r>
            <a:endParaRPr lang="en-GB" sz="24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Amaethyddiaeth</a:t>
            </a:r>
            <a:endParaRPr lang="en-GB" sz="2400" dirty="0" smtClean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Petryal 6"/>
          <p:cNvSpPr/>
          <p:nvPr/>
        </p:nvSpPr>
        <p:spPr>
          <a:xfrm>
            <a:off x="5292080" y="3140968"/>
            <a:ext cx="40324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Heddlu</a:t>
            </a:r>
            <a:endParaRPr lang="en-GB" sz="24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  <a:latin typeface="+mn-lt"/>
              </a:rPr>
              <a:t>Arlwyo</a:t>
            </a:r>
            <a:endParaRPr lang="en-GB" sz="24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</a:rPr>
              <a:t>Perfformio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E9457D"/>
                </a:solidFill>
              </a:rPr>
              <a:t>Busnes</a:t>
            </a: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E9457D"/>
                </a:solidFill>
              </a:rPr>
              <a:t>TG</a:t>
            </a: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Llu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782" y="6020713"/>
            <a:ext cx="2093218" cy="83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89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Cynnwys 1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400600"/>
          </a:xfrm>
          <a:ln w="142875">
            <a:noFill/>
          </a:ln>
        </p:spPr>
        <p:txBody>
          <a:bodyPr/>
          <a:lstStyle/>
          <a:p>
            <a:pPr marL="0" indent="0" algn="ctr">
              <a:buNone/>
            </a:pPr>
            <a:endParaRPr lang="cy-GB" sz="54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y-GB" sz="5400" b="1" u="sng" dirty="0" smtClean="0">
                <a:solidFill>
                  <a:schemeClr val="bg1"/>
                </a:solidFill>
              </a:rPr>
              <a:t>Llinell Amser</a:t>
            </a:r>
          </a:p>
          <a:p>
            <a:pPr marL="0" indent="0" algn="ctr">
              <a:buNone/>
            </a:pPr>
            <a:r>
              <a:rPr lang="cy-GB" sz="5400" b="1" dirty="0" smtClean="0">
                <a:solidFill>
                  <a:schemeClr val="bg1"/>
                </a:solidFill>
              </a:rPr>
              <a:t>Pryd ddigwyddodd yr holl digwyddiadau yma?</a:t>
            </a:r>
          </a:p>
          <a:p>
            <a:pPr marL="0" indent="0" algn="ctr">
              <a:buNone/>
            </a:pPr>
            <a:endParaRPr lang="cy-GB" sz="5400" b="1" dirty="0">
              <a:solidFill>
                <a:schemeClr val="bg1"/>
              </a:solidFill>
            </a:endParaRPr>
          </a:p>
          <a:p>
            <a:endParaRPr lang="cy-GB" dirty="0" smtClean="0">
              <a:solidFill>
                <a:schemeClr val="tx2"/>
              </a:solidFill>
            </a:endParaRPr>
          </a:p>
          <a:p>
            <a:endParaRPr lang="cy-GB" dirty="0"/>
          </a:p>
        </p:txBody>
      </p:sp>
      <p:pic>
        <p:nvPicPr>
          <p:cNvPr id="3" name="Llu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289" y="5157192"/>
            <a:ext cx="4001430" cy="1600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bg>
      <p:bgPr>
        <a:solidFill>
          <a:srgbClr val="E945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436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err="1" lang="en-GB" smtClean="0" sz="4800">
                <a:solidFill>
                  <a:srgbClr val="99FF66"/>
                </a:solidFill>
                <a:latin typeface="+mn-lt"/>
              </a:rPr>
              <a:t>Traddodiadau</a:t>
            </a:r>
            <a:r>
              <a:rPr b="1" dirty="0" lang="en-GB" smtClean="0" sz="4800">
                <a:solidFill>
                  <a:srgbClr val="99FF66"/>
                </a:solidFill>
                <a:latin typeface="+mn-lt"/>
              </a:rPr>
              <a:t> a </a:t>
            </a:r>
            <a:r>
              <a:rPr b="1" dirty="0" err="1" lang="en-GB" smtClean="0" sz="4800">
                <a:solidFill>
                  <a:srgbClr val="99FF66"/>
                </a:solidFill>
                <a:latin typeface="+mn-lt"/>
              </a:rPr>
              <a:t>dathliadau</a:t>
            </a:r>
            <a:r>
              <a:rPr b="1" dirty="0" lang="en-GB" smtClean="0" sz="4800">
                <a:solidFill>
                  <a:srgbClr val="99FF66"/>
                </a:solidFill>
                <a:latin typeface="+mn-lt"/>
              </a:rPr>
              <a:t/>
            </a:r>
            <a:br>
              <a:rPr b="1" dirty="0" lang="en-GB" smtClean="0" sz="4800">
                <a:solidFill>
                  <a:srgbClr val="99FF66"/>
                </a:solidFill>
                <a:latin typeface="+mn-lt"/>
              </a:rPr>
            </a:br>
            <a:endParaRPr b="1" dirty="0" lang="en-GB" sz="4800">
              <a:solidFill>
                <a:srgbClr val="99FF66"/>
              </a:solidFill>
              <a:latin typeface="+mn-lt"/>
            </a:endParaRPr>
          </a:p>
        </p:txBody>
      </p:sp>
      <p:sp>
        <p:nvSpPr>
          <p:cNvPr id="2" name="Dalfan Cynnwys 1"/>
          <p:cNvSpPr>
            <a:spLocks noGrp="1"/>
          </p:cNvSpPr>
          <p:nvPr>
            <p:ph idx="1"/>
          </p:nvPr>
        </p:nvSpPr>
        <p:spPr>
          <a:xfrm>
            <a:off x="323528" y="1396744"/>
            <a:ext cx="8736902" cy="3096344"/>
          </a:xfrm>
        </p:spPr>
        <p:txBody>
          <a:bodyPr/>
          <a:lstStyle/>
          <a:p>
            <a:r>
              <a:rPr b="1" dirty="0" lang="cy-GB" smtClean="0" sz="2800">
                <a:solidFill>
                  <a:schemeClr val="bg1"/>
                </a:solidFill>
              </a:rPr>
              <a:t>Dydd Gŵyl Dewi</a:t>
            </a:r>
            <a:r>
              <a:rPr dirty="0" lang="cy-GB" smtClean="0" sz="2800">
                <a:solidFill>
                  <a:schemeClr val="bg1"/>
                </a:solidFill>
              </a:rPr>
              <a:t>– 01/03</a:t>
            </a:r>
          </a:p>
          <a:p>
            <a:r>
              <a:rPr b="1" dirty="0" lang="cy-GB" smtClean="0" sz="2800">
                <a:solidFill>
                  <a:schemeClr val="bg1"/>
                </a:solidFill>
              </a:rPr>
              <a:t>Diwrnod Santes Dwynwen </a:t>
            </a:r>
            <a:r>
              <a:rPr dirty="0" lang="cy-GB" smtClean="0" sz="2800">
                <a:solidFill>
                  <a:schemeClr val="bg1"/>
                </a:solidFill>
              </a:rPr>
              <a:t>– 25/01</a:t>
            </a:r>
          </a:p>
          <a:p>
            <a:r>
              <a:rPr b="1" dirty="0" lang="cy-GB" smtClean="0" sz="2800">
                <a:solidFill>
                  <a:schemeClr val="bg1"/>
                </a:solidFill>
              </a:rPr>
              <a:t>Diwrnod Owain </a:t>
            </a:r>
            <a:r>
              <a:rPr b="1" dirty="0" err="1" lang="cy-GB" smtClean="0" sz="2800">
                <a:solidFill>
                  <a:schemeClr val="bg1"/>
                </a:solidFill>
              </a:rPr>
              <a:t>Glyndŵr’s</a:t>
            </a:r>
            <a:r>
              <a:rPr b="1" dirty="0" lang="cy-GB" smtClean="0" sz="2800">
                <a:solidFill>
                  <a:schemeClr val="bg1"/>
                </a:solidFill>
              </a:rPr>
              <a:t> </a:t>
            </a:r>
            <a:r>
              <a:rPr dirty="0" lang="cy-GB" smtClean="0" sz="2800">
                <a:solidFill>
                  <a:schemeClr val="bg1"/>
                </a:solidFill>
              </a:rPr>
              <a:t>– 16/09</a:t>
            </a:r>
          </a:p>
          <a:p>
            <a:r>
              <a:rPr b="1" dirty="0" lang="cy-GB" smtClean="0" sz="2800">
                <a:solidFill>
                  <a:schemeClr val="bg1"/>
                </a:solidFill>
              </a:rPr>
              <a:t>Diwrnod </a:t>
            </a:r>
            <a:r>
              <a:rPr b="1" dirty="0" err="1" lang="cy-GB" smtClean="0" sz="2800">
                <a:solidFill>
                  <a:schemeClr val="bg1"/>
                </a:solidFill>
              </a:rPr>
              <a:t>Shwmae</a:t>
            </a:r>
            <a:r>
              <a:rPr b="1" dirty="0" lang="cy-GB" sz="2800">
                <a:solidFill>
                  <a:schemeClr val="bg1"/>
                </a:solidFill>
              </a:rPr>
              <a:t> </a:t>
            </a:r>
            <a:r>
              <a:rPr b="1" dirty="0" err="1" lang="cy-GB" smtClean="0" sz="2800">
                <a:solidFill>
                  <a:schemeClr val="bg1"/>
                </a:solidFill>
              </a:rPr>
              <a:t>Sumae</a:t>
            </a:r>
            <a:r>
              <a:rPr b="1" dirty="0" lang="cy-GB" smtClean="0" sz="2800">
                <a:solidFill>
                  <a:schemeClr val="bg1"/>
                </a:solidFill>
              </a:rPr>
              <a:t> </a:t>
            </a:r>
            <a:r>
              <a:rPr dirty="0" lang="cy-GB" smtClean="0" sz="2800">
                <a:solidFill>
                  <a:schemeClr val="bg1"/>
                </a:solidFill>
              </a:rPr>
              <a:t>– 15/10</a:t>
            </a:r>
          </a:p>
          <a:p>
            <a:r>
              <a:rPr b="1" dirty="0" lang="cy-GB" smtClean="0" sz="2800">
                <a:solidFill>
                  <a:schemeClr val="bg1"/>
                </a:solidFill>
              </a:rPr>
              <a:t>Ras Yr Iaith </a:t>
            </a:r>
            <a:r>
              <a:rPr dirty="0" lang="cy-GB" smtClean="0" sz="2800">
                <a:solidFill>
                  <a:schemeClr val="bg1"/>
                </a:solidFill>
              </a:rPr>
              <a:t>– Gorffennaf</a:t>
            </a:r>
          </a:p>
          <a:p>
            <a:r>
              <a:rPr b="1" dirty="0" lang="cy-GB" smtClean="0" sz="2800">
                <a:solidFill>
                  <a:schemeClr val="bg1"/>
                </a:solidFill>
              </a:rPr>
              <a:t>Dydd Miwsig Cymru</a:t>
            </a:r>
            <a:r>
              <a:rPr dirty="0" lang="cy-GB" smtClean="0" sz="2800">
                <a:solidFill>
                  <a:schemeClr val="bg1"/>
                </a:solidFill>
              </a:rPr>
              <a:t> – 10/02</a:t>
            </a:r>
            <a:endParaRPr dirty="0" lang="cy-GB" sz="2800">
              <a:solidFill>
                <a:schemeClr val="bg1"/>
              </a:solidFill>
            </a:endParaRPr>
          </a:p>
        </p:txBody>
      </p:sp>
      <p:pic>
        <p:nvPicPr>
          <p:cNvPr id="3" name="Llun 2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24" y="4675325"/>
            <a:ext cx="1726812" cy="1726812"/>
          </a:xfrm>
          <a:prstGeom prst="rect">
            <a:avLst/>
          </a:prstGeom>
        </p:spPr>
      </p:pic>
      <p:pic>
        <p:nvPicPr>
          <p:cNvPr id="4" name="Llun 3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"/>
          <a:stretch/>
        </p:blipFill>
        <p:spPr>
          <a:xfrm>
            <a:off x="2096913" y="4692347"/>
            <a:ext cx="1964484" cy="1736912"/>
          </a:xfrm>
          <a:prstGeom prst="rect">
            <a:avLst/>
          </a:prstGeom>
        </p:spPr>
      </p:pic>
      <p:pic>
        <p:nvPicPr>
          <p:cNvPr id="6" name="Llu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997" y="5525569"/>
            <a:ext cx="1727989" cy="1079993"/>
          </a:xfrm>
          <a:prstGeom prst="rect">
            <a:avLst/>
          </a:prstGeom>
        </p:spPr>
      </p:pic>
      <p:pic>
        <p:nvPicPr>
          <p:cNvPr id="7" name="Llun 6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"/>
          <a:stretch/>
        </p:blipFill>
        <p:spPr>
          <a:xfrm>
            <a:off x="4218137" y="4754927"/>
            <a:ext cx="1654150" cy="665106"/>
          </a:xfrm>
          <a:prstGeom prst="rect">
            <a:avLst/>
          </a:prstGeom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954" y="4198149"/>
            <a:ext cx="2611162" cy="1104304"/>
          </a:xfrm>
          <a:prstGeom prst="rect">
            <a:avLst/>
          </a:prstGeom>
        </p:spPr>
      </p:pic>
      <p:pic>
        <p:nvPicPr>
          <p:cNvPr id="9" name="Llun 8"/>
          <p:cNvPicPr>
            <a:picLocks noChangeAspect="1"/>
          </p:cNvPicPr>
          <p:nvPr/>
        </p:nvPicPr>
        <p:blipFill rotWithShape="1"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"/>
          <a:stretch/>
        </p:blipFill>
        <p:spPr>
          <a:xfrm>
            <a:off x="4198923" y="5420033"/>
            <a:ext cx="1692622" cy="645533"/>
          </a:xfrm>
          <a:prstGeom prst="rect">
            <a:avLst/>
          </a:prstGeom>
        </p:spPr>
      </p:pic>
      <p:pic>
        <p:nvPicPr>
          <p:cNvPr id="10" name="Llun 9"/>
          <p:cNvPicPr>
            <a:picLocks noChangeAspect="1"/>
          </p:cNvPicPr>
          <p:nvPr/>
        </p:nvPicPr>
        <p:blipFill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438" y="5373216"/>
            <a:ext cx="1349896" cy="134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00875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bg>
      <p:bgPr>
        <a:solidFill>
          <a:srgbClr val="3AB9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 result for south africa" id="3" name="AutoShape 13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60375" y="1286178"/>
            <a:ext cx="8229600" cy="576064"/>
          </a:xfrm>
        </p:spPr>
        <p:txBody>
          <a:bodyPr/>
          <a:lstStyle/>
          <a:p>
            <a:r>
              <a:rPr b="1" dirty="0" lang="cy-GB" smtClean="0" sz="4000">
                <a:solidFill>
                  <a:schemeClr val="bg1"/>
                </a:solidFill>
              </a:rPr>
              <a:t>Cyfryngau –  Defnyddio’r Gymraeg</a:t>
            </a:r>
            <a:br>
              <a:rPr b="1" dirty="0" lang="cy-GB" smtClean="0" sz="4000">
                <a:solidFill>
                  <a:schemeClr val="bg1"/>
                </a:solidFill>
              </a:rPr>
            </a:br>
            <a:r>
              <a:rPr dirty="0" lang="cy-GB" sz="6000">
                <a:solidFill>
                  <a:schemeClr val="tx2"/>
                </a:solidFill>
              </a:rPr>
              <a:t/>
            </a:r>
            <a:br>
              <a:rPr dirty="0" lang="cy-GB" sz="6000">
                <a:solidFill>
                  <a:schemeClr val="tx2"/>
                </a:solidFill>
              </a:rPr>
            </a:br>
            <a:endParaRPr dirty="0" lang="cy-GB" sz="6000">
              <a:solidFill>
                <a:schemeClr val="tx2"/>
              </a:solidFill>
            </a:endParaRPr>
          </a:p>
        </p:txBody>
      </p:sp>
      <p:sp>
        <p:nvSpPr>
          <p:cNvPr id="4" name="Blwch Testun 3"/>
          <p:cNvSpPr txBox="1"/>
          <p:nvPr/>
        </p:nvSpPr>
        <p:spPr>
          <a:xfrm>
            <a:off x="539552" y="1628800"/>
            <a:ext cx="7560840" cy="31085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cy-GB" smtClean="0" sz="2800">
                <a:solidFill>
                  <a:srgbClr val="E9457D"/>
                </a:solidFill>
                <a:latin typeface="+mn-lt"/>
              </a:rPr>
              <a:t>Cyfryngau cymdeithasol:</a:t>
            </a:r>
          </a:p>
          <a:p>
            <a:r>
              <a:rPr dirty="0" err="1" lang="cy-GB" smtClean="0" sz="2800">
                <a:solidFill>
                  <a:srgbClr val="E9457D"/>
                </a:solidFill>
                <a:latin typeface="+mn-lt"/>
              </a:rPr>
              <a:t>Snapchat</a:t>
            </a:r>
            <a:r>
              <a:rPr dirty="0" lang="cy-GB" smtClean="0" sz="2800">
                <a:solidFill>
                  <a:srgbClr val="E9457D"/>
                </a:solidFill>
                <a:latin typeface="+mn-lt"/>
              </a:rPr>
              <a:t>, </a:t>
            </a:r>
            <a:r>
              <a:rPr dirty="0" err="1" lang="cy-GB" smtClean="0" sz="2800">
                <a:solidFill>
                  <a:srgbClr val="E9457D"/>
                </a:solidFill>
                <a:latin typeface="+mn-lt"/>
              </a:rPr>
              <a:t>Instagram</a:t>
            </a:r>
            <a:r>
              <a:rPr dirty="0" lang="cy-GB" smtClean="0" sz="2800">
                <a:solidFill>
                  <a:srgbClr val="E9457D"/>
                </a:solidFill>
                <a:latin typeface="+mn-lt"/>
              </a:rPr>
              <a:t>, Facebook, Twitter</a:t>
            </a:r>
          </a:p>
          <a:p>
            <a:endParaRPr dirty="0" lang="cy-GB" smtClean="0" sz="2800">
              <a:solidFill>
                <a:schemeClr val="tx2"/>
              </a:solidFill>
              <a:latin typeface="+mn-lt"/>
            </a:endParaRPr>
          </a:p>
          <a:p>
            <a:r>
              <a:rPr dirty="0" err="1" lang="cy-GB" smtClean="0" sz="2800">
                <a:solidFill>
                  <a:schemeClr val="bg1"/>
                </a:solidFill>
                <a:latin typeface="+mn-lt"/>
              </a:rPr>
              <a:t>Apiau</a:t>
            </a:r>
            <a:r>
              <a:rPr dirty="0" lang="cy-GB" smtClean="0" sz="2800">
                <a:solidFill>
                  <a:schemeClr val="bg1"/>
                </a:solidFill>
                <a:latin typeface="+mn-lt"/>
              </a:rPr>
              <a:t>:</a:t>
            </a:r>
          </a:p>
          <a:p>
            <a:r>
              <a:rPr dirty="0" err="1" lang="cy-GB" smtClean="0" sz="2800">
                <a:solidFill>
                  <a:schemeClr val="bg1"/>
                </a:solidFill>
                <a:latin typeface="+mn-lt"/>
              </a:rPr>
              <a:t>Apton</a:t>
            </a:r>
            <a:r>
              <a:rPr dirty="0" lang="cy-GB" smtClean="0" sz="2800">
                <a:solidFill>
                  <a:schemeClr val="bg1"/>
                </a:solidFill>
                <a:latin typeface="+mn-lt"/>
              </a:rPr>
              <a:t>, </a:t>
            </a:r>
            <a:r>
              <a:rPr dirty="0" err="1" lang="cy-GB" smtClean="0" sz="2800">
                <a:solidFill>
                  <a:schemeClr val="bg1"/>
                </a:solidFill>
                <a:latin typeface="+mn-lt"/>
              </a:rPr>
              <a:t>Spotify</a:t>
            </a:r>
            <a:r>
              <a:rPr dirty="0" lang="cy-GB" smtClean="0" sz="2800">
                <a:solidFill>
                  <a:schemeClr val="bg1"/>
                </a:solidFill>
                <a:latin typeface="+mn-lt"/>
              </a:rPr>
              <a:t>, </a:t>
            </a:r>
            <a:r>
              <a:rPr dirty="0" err="1" lang="cy-GB" smtClean="0" sz="2800">
                <a:solidFill>
                  <a:schemeClr val="bg1"/>
                </a:solidFill>
                <a:latin typeface="+mn-lt"/>
              </a:rPr>
              <a:t>Soundcloud</a:t>
            </a:r>
            <a:r>
              <a:rPr dirty="0" lang="cy-GB" smtClean="0" sz="2800">
                <a:solidFill>
                  <a:schemeClr val="bg1"/>
                </a:solidFill>
                <a:latin typeface="+mn-lt"/>
              </a:rPr>
              <a:t>, S4C,  Radio Cymru</a:t>
            </a:r>
            <a:endParaRPr dirty="0" lang="cy-GB" sz="2800">
              <a:solidFill>
                <a:schemeClr val="bg1"/>
              </a:solidFill>
              <a:latin typeface="+mn-lt"/>
            </a:endParaRPr>
          </a:p>
          <a:p>
            <a:endParaRPr dirty="0" lang="cy-GB" smtClean="0" sz="2800">
              <a:solidFill>
                <a:schemeClr val="tx2"/>
              </a:solidFill>
              <a:latin typeface="+mn-lt"/>
            </a:endParaRPr>
          </a:p>
          <a:p>
            <a:endParaRPr dirty="0" lang="cy-GB" smtClean="0" sz="28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Llun 4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225" y="1151228"/>
            <a:ext cx="1368152" cy="971389"/>
          </a:xfrm>
          <a:prstGeom prst="rect">
            <a:avLst/>
          </a:prstGeom>
        </p:spPr>
      </p:pic>
      <p:pic>
        <p:nvPicPr>
          <p:cNvPr id="6" name="Llun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8"/>
          <a:stretch/>
        </p:blipFill>
        <p:spPr>
          <a:xfrm>
            <a:off x="7628392" y="1240202"/>
            <a:ext cx="864096" cy="883311"/>
          </a:xfrm>
          <a:prstGeom prst="rect">
            <a:avLst/>
          </a:prstGeom>
        </p:spPr>
      </p:pic>
      <p:pic>
        <p:nvPicPr>
          <p:cNvPr id="7" name="Llun 6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355" y="2097061"/>
            <a:ext cx="920179" cy="915578"/>
          </a:xfrm>
          <a:prstGeom prst="rect">
            <a:avLst/>
          </a:prstGeom>
        </p:spPr>
      </p:pic>
      <p:pic>
        <p:nvPicPr>
          <p:cNvPr id="8" name="Llun 7"/>
          <p:cNvPicPr>
            <a:picLocks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35" y="2126346"/>
            <a:ext cx="877615" cy="882564"/>
          </a:xfrm>
          <a:prstGeom prst="rect">
            <a:avLst/>
          </a:prstGeom>
        </p:spPr>
      </p:pic>
      <p:pic>
        <p:nvPicPr>
          <p:cNvPr id="10" name="Llun 9"/>
          <p:cNvPicPr>
            <a:picLocks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59" y="4078343"/>
            <a:ext cx="990145" cy="836572"/>
          </a:xfrm>
          <a:prstGeom prst="rect">
            <a:avLst/>
          </a:prstGeom>
        </p:spPr>
      </p:pic>
      <p:pic>
        <p:nvPicPr>
          <p:cNvPr id="11" name="Llu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084" y="4081777"/>
            <a:ext cx="1944216" cy="847678"/>
          </a:xfrm>
          <a:prstGeom prst="rect">
            <a:avLst/>
          </a:prstGeom>
        </p:spPr>
      </p:pic>
      <p:pic>
        <p:nvPicPr>
          <p:cNvPr id="12" name="Llun 11"/>
          <p:cNvPicPr>
            <a:picLocks noChangeAspect="1"/>
          </p:cNvPicPr>
          <p:nvPr/>
        </p:nvPicPr>
        <p:blipFill rotWithShape="1"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" r="42"/>
          <a:stretch/>
        </p:blipFill>
        <p:spPr>
          <a:xfrm>
            <a:off x="7769530" y="4028805"/>
            <a:ext cx="1246121" cy="778826"/>
          </a:xfrm>
          <a:prstGeom prst="rect">
            <a:avLst/>
          </a:prstGeom>
        </p:spPr>
      </p:pic>
      <p:pic>
        <p:nvPicPr>
          <p:cNvPr id="16" name="Llun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"/>
          <a:stretch/>
        </p:blipFill>
        <p:spPr>
          <a:xfrm>
            <a:off x="161092" y="4005063"/>
            <a:ext cx="4050868" cy="2623999"/>
          </a:xfrm>
          <a:prstGeom prst="rect">
            <a:avLst/>
          </a:prstGeom>
        </p:spPr>
      </p:pic>
      <p:cxnSp>
        <p:nvCxnSpPr>
          <p:cNvPr id="19" name="Cysylltydd Saeth Syth 18"/>
          <p:cNvCxnSpPr/>
          <p:nvPr/>
        </p:nvCxnSpPr>
        <p:spPr>
          <a:xfrm flipH="1" flipV="1">
            <a:off x="3133143" y="5765875"/>
            <a:ext cx="1726889" cy="903485"/>
          </a:xfrm>
          <a:prstGeom prst="straightConnector1">
            <a:avLst/>
          </a:prstGeom>
          <a:ln w="222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Llun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0" y="5015864"/>
            <a:ext cx="2204387" cy="1250139"/>
          </a:xfrm>
          <a:prstGeom prst="rect">
            <a:avLst/>
          </a:prstGeom>
        </p:spPr>
      </p:pic>
      <p:pic>
        <p:nvPicPr>
          <p:cNvPr id="25" name="Llun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023" y="5015864"/>
            <a:ext cx="1660202" cy="1125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89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Llun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96" y="2204816"/>
            <a:ext cx="1893025" cy="2507073"/>
          </a:xfrm>
          <a:prstGeom prst="rect">
            <a:avLst/>
          </a:prstGeom>
        </p:spPr>
      </p:pic>
      <p:pic>
        <p:nvPicPr>
          <p:cNvPr id="18" name="Llun 17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2793"/>
            <a:ext cx="1710927" cy="2566391"/>
          </a:xfrm>
          <a:prstGeom prst="rect">
            <a:avLst/>
          </a:prstGeom>
        </p:spPr>
      </p:pic>
      <p:pic>
        <p:nvPicPr>
          <p:cNvPr id="19" name="Llun 18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9185"/>
            <a:ext cx="1710927" cy="2658816"/>
          </a:xfrm>
          <a:prstGeom prst="rect">
            <a:avLst/>
          </a:prstGeom>
        </p:spPr>
      </p:pic>
      <p:pic>
        <p:nvPicPr>
          <p:cNvPr id="16" name="Llun 15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3200" cy="1628800"/>
          </a:xfrm>
          <a:prstGeom prst="rect">
            <a:avLst/>
          </a:prstGeom>
        </p:spPr>
      </p:pic>
      <p:pic>
        <p:nvPicPr>
          <p:cNvPr id="17" name="Llun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"/>
          <a:stretch/>
        </p:blipFill>
        <p:spPr>
          <a:xfrm>
            <a:off x="2427480" y="13821"/>
            <a:ext cx="2592288" cy="1628800"/>
          </a:xfrm>
          <a:prstGeom prst="rect">
            <a:avLst/>
          </a:prstGeom>
        </p:spPr>
      </p:pic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67544" y="2768921"/>
            <a:ext cx="8229600" cy="1143000"/>
          </a:xfrm>
        </p:spPr>
        <p:txBody>
          <a:bodyPr/>
          <a:lstStyle/>
          <a:p>
            <a:r>
              <a:rPr b="1" dirty="0" lang="cy-GB" smtClean="0">
                <a:solidFill>
                  <a:schemeClr val="bg1"/>
                </a:solidFill>
              </a:rPr>
              <a:t>10 o enwogion </a:t>
            </a:r>
            <a:br>
              <a:rPr b="1" dirty="0" lang="cy-GB" smtClean="0">
                <a:solidFill>
                  <a:schemeClr val="bg1"/>
                </a:solidFill>
              </a:rPr>
            </a:br>
            <a:r>
              <a:rPr b="1" dirty="0" lang="cy-GB" smtClean="0">
                <a:solidFill>
                  <a:schemeClr val="bg1"/>
                </a:solidFill>
              </a:rPr>
              <a:t>Pa rhai sy’n siarad </a:t>
            </a:r>
            <a:br>
              <a:rPr b="1" dirty="0" lang="cy-GB" smtClean="0">
                <a:solidFill>
                  <a:schemeClr val="bg1"/>
                </a:solidFill>
              </a:rPr>
            </a:br>
            <a:r>
              <a:rPr b="1" dirty="0" lang="cy-GB" smtClean="0">
                <a:solidFill>
                  <a:schemeClr val="bg1"/>
                </a:solidFill>
              </a:rPr>
              <a:t>Cymraeg?</a:t>
            </a:r>
            <a:br>
              <a:rPr b="1" dirty="0" lang="cy-GB" smtClean="0">
                <a:solidFill>
                  <a:schemeClr val="bg1"/>
                </a:solidFill>
              </a:rPr>
            </a:br>
            <a:r>
              <a:rPr b="1" dirty="0" lang="cy-GB">
                <a:solidFill>
                  <a:schemeClr val="bg1"/>
                </a:solidFill>
              </a:rPr>
              <a:t/>
            </a:r>
            <a:br>
              <a:rPr b="1" dirty="0" lang="cy-GB">
                <a:solidFill>
                  <a:schemeClr val="bg1"/>
                </a:solidFill>
              </a:rPr>
            </a:br>
            <a:endParaRPr b="1" dirty="0" lang="en-GB">
              <a:solidFill>
                <a:schemeClr val="bg1"/>
              </a:solidFill>
            </a:endParaRPr>
          </a:p>
        </p:txBody>
      </p:sp>
      <p:pic>
        <p:nvPicPr>
          <p:cNvPr id="20" name="Llun 19"/>
          <p:cNvPicPr>
            <a:picLocks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84" y="13821"/>
            <a:ext cx="2691631" cy="1614979"/>
          </a:xfrm>
          <a:prstGeom prst="rect">
            <a:avLst/>
          </a:prstGeom>
        </p:spPr>
      </p:pic>
      <p:pic>
        <p:nvPicPr>
          <p:cNvPr id="21" name="Llun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97" y="0"/>
            <a:ext cx="1878217" cy="2204864"/>
          </a:xfrm>
          <a:prstGeom prst="rect">
            <a:avLst/>
          </a:prstGeom>
        </p:spPr>
      </p:pic>
      <p:pic>
        <p:nvPicPr>
          <p:cNvPr id="22" name="Llun 21"/>
          <p:cNvPicPr>
            <a:picLocks noChangeAspect="1"/>
          </p:cNvPicPr>
          <p:nvPr/>
        </p:nvPicPr>
        <p:blipFill rotWithShape="1"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0" r="38" t="-3971"/>
          <a:stretch/>
        </p:blipFill>
        <p:spPr>
          <a:xfrm>
            <a:off x="1660369" y="5174920"/>
            <a:ext cx="2016224" cy="1707654"/>
          </a:xfrm>
          <a:prstGeom prst="rect">
            <a:avLst/>
          </a:prstGeom>
        </p:spPr>
      </p:pic>
      <p:pic>
        <p:nvPicPr>
          <p:cNvPr id="23" name="Llun 2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"/>
          <a:stretch/>
        </p:blipFill>
        <p:spPr>
          <a:xfrm>
            <a:off x="3659391" y="4987795"/>
            <a:ext cx="2208753" cy="1898840"/>
          </a:xfrm>
          <a:prstGeom prst="rect">
            <a:avLst/>
          </a:prstGeom>
        </p:spPr>
      </p:pic>
      <p:pic>
        <p:nvPicPr>
          <p:cNvPr id="24" name="Llun 23"/>
          <p:cNvPicPr>
            <a:picLocks noChangeAspect="1"/>
          </p:cNvPicPr>
          <p:nvPr/>
        </p:nvPicPr>
        <p:blipFill>
          <a:blip cstate="print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679" y="4576043"/>
            <a:ext cx="1456143" cy="2306531"/>
          </a:xfrm>
          <a:prstGeom prst="rect">
            <a:avLst/>
          </a:prstGeom>
        </p:spPr>
      </p:pic>
      <p:pic>
        <p:nvPicPr>
          <p:cNvPr id="26" name="Llun 25"/>
          <p:cNvPicPr>
            <a:picLocks noChangeAspect="1"/>
          </p:cNvPicPr>
          <p:nvPr/>
        </p:nvPicPr>
        <p:blipFill rotWithShape="1">
          <a:blip cstate="print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"/>
          <a:stretch/>
        </p:blipFill>
        <p:spPr>
          <a:xfrm>
            <a:off x="5868144" y="4987795"/>
            <a:ext cx="1827535" cy="1894779"/>
          </a:xfrm>
          <a:prstGeom prst="rect">
            <a:avLst/>
          </a:prstGeom>
        </p:spPr>
      </p:pic>
      <p:pic>
        <p:nvPicPr>
          <p:cNvPr id="3" name="Llun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461" y="3835655"/>
            <a:ext cx="23812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87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TYPE" val="0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20991</TotalTime>
  <Words>1615</Words>
  <Application>Microsoft Office PowerPoint</Application>
  <PresentationFormat>Sioe Ar-sgrin (4:3)</PresentationFormat>
  <Paragraphs>149</Paragraphs>
  <Slides>14</Slides>
  <Notes>13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4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14</vt:i4>
      </vt:variant>
    </vt:vector>
  </HeadingPairs>
  <TitlesOfParts>
    <vt:vector size="19" baseType="lpstr">
      <vt:lpstr>Arial</vt:lpstr>
      <vt:lpstr>Bahnschrift SemiBold</vt:lpstr>
      <vt:lpstr>Calibri</vt:lpstr>
      <vt:lpstr>Comic Sans MS</vt:lpstr>
      <vt:lpstr>Office Theme</vt:lpstr>
      <vt:lpstr>Ymwybyddiaeth  Iaith</vt:lpstr>
      <vt:lpstr>     </vt:lpstr>
      <vt:lpstr>Cyflwyniad PowerPoint</vt:lpstr>
      <vt:lpstr>Pam mae hi’n bwysig siarad Cymraeg?</vt:lpstr>
      <vt:lpstr>Defnyddio’r Gymraeg fel sgil:</vt:lpstr>
      <vt:lpstr>Cyflwyniad PowerPoint</vt:lpstr>
      <vt:lpstr>Traddodiadau a dathliadau </vt:lpstr>
      <vt:lpstr>Cyfryngau –  Defnyddio’r Gymraeg  </vt:lpstr>
      <vt:lpstr>10 o enwogion  Pa rhai sy’n siarad  Cymraeg?  </vt:lpstr>
      <vt:lpstr>Trydaru yn Gymraeg</vt:lpstr>
      <vt:lpstr>Addysg Gymraeg</vt:lpstr>
      <vt:lpstr>Cwis</vt:lpstr>
      <vt:lpstr>Cyflwyniad PowerPoint</vt:lpstr>
      <vt:lpstr>Diolch yn fawr!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Glyn Jones</dc:creator>
  <cp:lastModifiedBy>Ceris Thomas</cp:lastModifiedBy>
  <cp:revision>205</cp:revision>
  <cp:lastPrinted>2018-08-20T14:55:47Z</cp:lastPrinted>
  <dcterms:created xsi:type="dcterms:W3CDTF">2015-11-20T09:38:35Z</dcterms:created>
  <dcterms:modified xsi:type="dcterms:W3CDTF">2019-01-18T15:32:43Z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635347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