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2" r:id="rId4"/>
    <p:sldId id="268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FC9E26-4898-439C-A82F-5B06B96DF997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6BA69F-7A46-4BC6-99C0-B4B66D56BC01}" type="slidenum">
              <a:rPr lang="en-GB" altLang="cy-GB"/>
              <a:pPr/>
              <a:t>‹#›</a:t>
            </a:fld>
            <a:endParaRPr lang="en-GB" alt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B006-545F-4FEA-9E57-CFDE10722701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C89C-116D-476E-8EC7-B3E51E4E10CA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30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3633-C57F-45A6-8ADB-94EE95AF8ED6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28E8-0057-406A-98FE-2E7DF3E2EB25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8361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0B1D-180D-4E5C-9933-A2F5D6E57BA3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C782E-4B10-4257-81BD-EF41EFC7BB7D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15062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9D53-4647-4AB5-9915-7592D025129E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1618-F748-4258-95B7-86BCF8258AE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578262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FF25-83D2-4BCF-A118-08F7AD3268F2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C7E28-A56B-4A2F-875F-223F31B3682E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6345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3AD-CC03-4075-BFCD-2D52B1964137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64F6-1481-47DD-A4D1-5C25F2E582DD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29786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84B2-723A-43D2-84FA-5352F3FEC2D4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1A75B-5169-4C89-8CF9-0E97649EF5D5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362672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1727-6B3E-4EBE-855B-8330721A6C2C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3ADD5-0CEF-42E7-80CD-1C8B4DBD7800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925217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1CD2-FBF1-4D6E-8BE3-299DC074C336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EE0E4-C2C2-447D-AD83-D403B710290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352923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7FC4-8504-4B36-BC93-F7B74C709B0B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BAF47-FE5B-4176-87ED-DC4A3EC3B556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224672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A7F1B-D76E-48BE-9CC3-B2C2349FAE21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B2EA0-C23D-4C34-9612-61C4DDEF374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209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0882-1EC8-4A8D-BBE8-1B5D72B7ECAE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AC2C-62E8-406D-BED3-65C4B347E139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68862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3713D-6B5E-4F5E-B687-92C3107A7C18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32889-C5CD-4810-B3F4-54BDC9762FA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73073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78A8-A011-479F-B692-8BA246EB7A78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A4D52-E38D-4214-8AC7-3FEFE184CF4B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922886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EF1D-794F-4970-8CF2-5F4BCC67E53A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63A4B-77F8-430D-B40D-FE135DB93E41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5169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7522-DACA-401E-9574-2FE17332A05C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0A0E6-954B-4C63-A76E-C94412831DD4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34133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BA55-C245-4E5D-807B-07B652E4AB0C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937C1-4083-4451-B40A-CD8969B5769D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45720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4CE9-61DD-46B1-9B6B-4FFC4C167895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05982-1914-4C21-93BA-FDA13C279A7F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49427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2D85-1B5B-494A-8C77-EEED1104B1E2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19401-DECA-4DE4-9393-62C5367B62CA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22663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DE41-7DEA-4C4D-943E-B1AF8F871F3F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E4DCD-2602-4A9C-9BB9-29D5B60F9926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8758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024D-F1AF-42DD-8B1B-D44DEFB5C0D7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3F879-5F06-45A0-B899-0082F2A8DBC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0312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72D7-0735-4992-BFAF-1DD18C68A2A6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D0DC5-2621-43CC-BC98-BCBBE386D681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8567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DAEB80-1F3F-42CB-9EC2-E4EE58A0D42A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A1EC120-5053-457E-9565-27198F8B2D7B}" type="slidenum">
              <a:rPr lang="en-GB" altLang="cy-GB"/>
              <a:pPr/>
              <a:t>‹#›</a:t>
            </a:fld>
            <a:endParaRPr lang="en-GB" alt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87B7D-E820-4684-A9BB-4ED6D5EFDCB1}" type="datetimeFigureOut">
              <a:rPr lang="en-GB"/>
              <a:pPr>
                <a:defRPr/>
              </a:pPr>
              <a:t>12/02/2018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C414C21-756A-4FF0-B964-50A2778D9300}" type="slidenum">
              <a:rPr lang="en-GB" altLang="cy-GB"/>
              <a:pPr/>
              <a:t>‹#›</a:t>
            </a:fld>
            <a:endParaRPr lang="en-GB" alt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it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y-GB" altLang="cy-GB" smtClean="0"/>
          </a:p>
        </p:txBody>
      </p:sp>
      <p:pic>
        <p:nvPicPr>
          <p:cNvPr id="6" name="Picture 2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708" y="2852936"/>
            <a:ext cx="9851405" cy="4864802"/>
          </a:xfrm>
          <a:prstGeom prst="rect">
            <a:avLst/>
          </a:prstGeom>
          <a:noFill/>
          <a:effectLst>
            <a:glow>
              <a:schemeClr val="accent1"/>
            </a:glow>
            <a:reflection blurRad="6350" endPos="0" dir="5400000" sy="-100000" algn="bl" rotWithShape="0"/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557338"/>
            <a:ext cx="80581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650" y="-100013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 rtlCol="0">
            <a:normAutofit fontScale="9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altLang="en-US" sz="4900" b="1" dirty="0" err="1">
                <a:solidFill>
                  <a:schemeClr val="tx2"/>
                </a:solidFill>
              </a:rPr>
              <a:t>Rownd</a:t>
            </a:r>
            <a:r>
              <a:rPr lang="en-GB" altLang="en-US" sz="4900" b="1" dirty="0">
                <a:solidFill>
                  <a:schemeClr val="tx2"/>
                </a:solidFill>
              </a:rPr>
              <a:t> 1 </a:t>
            </a:r>
            <a:r>
              <a:rPr lang="en-GB" altLang="en-US" sz="2200" b="1" dirty="0">
                <a:solidFill>
                  <a:schemeClr val="tx2"/>
                </a:solidFill>
              </a:rPr>
              <a:t>(1 </a:t>
            </a:r>
            <a:r>
              <a:rPr lang="en-GB" altLang="en-US" sz="2200" b="1" dirty="0" err="1">
                <a:solidFill>
                  <a:schemeClr val="tx2"/>
                </a:solidFill>
              </a:rPr>
              <a:t>pwynt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ar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gyfer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pob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cwestiwn</a:t>
            </a:r>
            <a:r>
              <a:rPr lang="en-GB" altLang="en-US" sz="2200" b="1" dirty="0">
                <a:solidFill>
                  <a:schemeClr val="tx2"/>
                </a:solidFill>
              </a:rPr>
              <a:t>)</a:t>
            </a:r>
            <a:r>
              <a:rPr lang="en-GB" altLang="en-US" sz="2000" b="1" dirty="0">
                <a:solidFill>
                  <a:schemeClr val="tx2"/>
                </a:solidFill>
              </a:rPr>
              <a:t/>
            </a:r>
            <a:br>
              <a:rPr lang="en-GB" altLang="en-US" sz="2000" b="1" dirty="0">
                <a:solidFill>
                  <a:schemeClr val="tx2"/>
                </a:solidFill>
              </a:rPr>
            </a:br>
            <a:r>
              <a:rPr lang="en-GB" altLang="en-US" sz="16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altLang="en-US" sz="16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507413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1)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Pwy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enillodd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yr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Euros 2016?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2)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Ym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mha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dref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yng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Nghymru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lleolir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rhaglen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deledu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‘Gavin and Stacey’?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3) I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ba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</a:rPr>
              <a:t>gr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ŵp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pop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oedd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aelodau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Harry, Niall, Louis, Liam a Zayn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perthyn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4)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Sawl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ffilm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James Bond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sydd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wedi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bod?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5) Pa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wlad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ym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Mhrydain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sydd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â’r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b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oblogaeth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fwyaf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defRPr/>
            </a:pPr>
            <a:r>
              <a:rPr lang="en-GB" altLang="en-US" sz="20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Cymru</a:t>
            </a:r>
            <a:r>
              <a:rPr lang="en-GB" alt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Lloegr</a:t>
            </a:r>
            <a:r>
              <a:rPr lang="en-GB" alt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Alban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neu</a:t>
            </a:r>
            <a:r>
              <a:rPr lang="en-GB" alt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Iwerddon</a:t>
            </a:r>
            <a:endParaRPr lang="en-GB" altLang="en-US" sz="2000" b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6) Pa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glwb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pêl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droed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sy’n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chwarae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gartref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Old Trafford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7)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Ar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ba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ddyddiad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rydym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dathlu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Santes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Dwynwen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8) Beth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yw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enw’r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stadiwm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lle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mae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Cymru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chwarae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ei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gemau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rygbi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cartref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9)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Enwch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cowboi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y film ‘</a:t>
            </a:r>
            <a:r>
              <a:rPr lang="en-GB" altLang="en-US" sz="2000" b="1" i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Toystory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’?</a:t>
            </a: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10)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Pryd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cafodd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S4C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ei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lansio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? </a:t>
            </a:r>
            <a:r>
              <a:rPr lang="en-GB" alt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1982, 1988, 1990</a:t>
            </a:r>
            <a:r>
              <a:rPr lang="en-GB" altLang="en-US" sz="2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en-GB" altLang="en-US" sz="1800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altLang="en-US" sz="1800" dirty="0" smtClean="0"/>
          </a:p>
          <a:p>
            <a:pPr eaLnBrk="1" hangingPunct="1">
              <a:defRPr/>
            </a:pPr>
            <a:endParaRPr lang="en-GB" alt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err="1" smtClean="0">
                <a:solidFill>
                  <a:schemeClr val="tx2"/>
                </a:solidFill>
              </a:rPr>
              <a:t>Rownd</a:t>
            </a:r>
            <a:r>
              <a:rPr lang="en-GB" sz="4000" b="1" dirty="0" smtClean="0">
                <a:solidFill>
                  <a:schemeClr val="tx2"/>
                </a:solidFill>
              </a:rPr>
              <a:t> 2 – </a:t>
            </a:r>
            <a:r>
              <a:rPr lang="en-GB" sz="4000" b="1" dirty="0" err="1" smtClean="0">
                <a:solidFill>
                  <a:schemeClr val="tx2"/>
                </a:solidFill>
              </a:rPr>
              <a:t>Lluniau</a:t>
            </a:r>
            <a:r>
              <a:rPr lang="en-GB" sz="4000" b="1" dirty="0" smtClean="0">
                <a:solidFill>
                  <a:schemeClr val="tx2"/>
                </a:solidFill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</a:rPr>
              <a:t>(2 </a:t>
            </a:r>
            <a:r>
              <a:rPr lang="en-GB" sz="2200" b="1" dirty="0" err="1" smtClean="0">
                <a:solidFill>
                  <a:schemeClr val="tx2"/>
                </a:solidFill>
              </a:rPr>
              <a:t>b</a:t>
            </a:r>
            <a:r>
              <a:rPr lang="en-GB" altLang="en-US" sz="2200" b="1" dirty="0" err="1" smtClean="0">
                <a:solidFill>
                  <a:schemeClr val="tx2"/>
                </a:solidFill>
              </a:rPr>
              <a:t>wynt</a:t>
            </a:r>
            <a:r>
              <a:rPr lang="en-GB" altLang="en-US" sz="22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ar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gyfer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pob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cwestiwn</a:t>
            </a:r>
            <a:r>
              <a:rPr lang="en-GB" sz="2200" b="1" dirty="0" smtClean="0">
                <a:solidFill>
                  <a:schemeClr val="tx2"/>
                </a:solidFill>
              </a:rPr>
              <a:t>)</a:t>
            </a:r>
            <a:endParaRPr lang="en-GB" sz="1300" b="1" dirty="0">
              <a:solidFill>
                <a:schemeClr val="tx2"/>
              </a:solidFill>
            </a:endParaRPr>
          </a:p>
        </p:txBody>
      </p:sp>
      <p:pic>
        <p:nvPicPr>
          <p:cNvPr id="512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b="25136"/>
          <a:stretch>
            <a:fillRect/>
          </a:stretch>
        </p:blipFill>
        <p:spPr bwMode="auto">
          <a:xfrm>
            <a:off x="379413" y="1828800"/>
            <a:ext cx="1925637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http://i.dailymail.co.uk/i/pix/2011/02/06/article-1354148-0237C1F3000005DC-761_224x4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2838"/>
          <a:stretch>
            <a:fillRect/>
          </a:stretch>
        </p:blipFill>
        <p:spPr bwMode="auto">
          <a:xfrm>
            <a:off x="2589213" y="1770063"/>
            <a:ext cx="1884362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http://i4.mirror.co.uk/incoming/article5335753.ece/ALTERNATES/s615/Wales-v-Ireland-Six-Natio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1" r="20232"/>
          <a:stretch>
            <a:fillRect/>
          </a:stretch>
        </p:blipFill>
        <p:spPr bwMode="auto">
          <a:xfrm>
            <a:off x="4719638" y="1804988"/>
            <a:ext cx="19399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http://www.southwales-eveningpost.co.uk/images/localworld/ugc-images/276352/Article/images/20999213/6037749-lar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73"/>
          <a:stretch>
            <a:fillRect/>
          </a:stretch>
        </p:blipFill>
        <p:spPr bwMode="auto">
          <a:xfrm>
            <a:off x="4719638" y="4413250"/>
            <a:ext cx="215582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7" descr="http://cdn.images.express.co.uk/img/dynamic/67/590x/Ramsey-61206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6" r="18091"/>
          <a:stretch>
            <a:fillRect/>
          </a:stretch>
        </p:blipFill>
        <p:spPr bwMode="auto">
          <a:xfrm>
            <a:off x="6964363" y="4452938"/>
            <a:ext cx="20986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1893888"/>
            <a:ext cx="187325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Llun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3" r="29103" b="8543"/>
          <a:stretch>
            <a:fillRect/>
          </a:stretch>
        </p:blipFill>
        <p:spPr bwMode="auto">
          <a:xfrm>
            <a:off x="519113" y="4416425"/>
            <a:ext cx="161607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wch Testun 1"/>
          <p:cNvSpPr txBox="1">
            <a:spLocks noChangeArrowheads="1"/>
          </p:cNvSpPr>
          <p:nvPr/>
        </p:nvSpPr>
        <p:spPr bwMode="auto">
          <a:xfrm>
            <a:off x="396875" y="1484313"/>
            <a:ext cx="815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y-GB" altLang="en-US" sz="1800"/>
              <a:t>1.                                      2.                                   3.                                       4.</a:t>
            </a:r>
          </a:p>
        </p:txBody>
      </p:sp>
      <p:sp>
        <p:nvSpPr>
          <p:cNvPr id="5131" name="Blwch Testun 11"/>
          <p:cNvSpPr txBox="1">
            <a:spLocks noChangeArrowheads="1"/>
          </p:cNvSpPr>
          <p:nvPr/>
        </p:nvSpPr>
        <p:spPr bwMode="auto">
          <a:xfrm>
            <a:off x="530225" y="4043363"/>
            <a:ext cx="8151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y-GB" altLang="en-US" sz="1800"/>
              <a:t>5.                                 6.                                        7.                                       8.</a:t>
            </a:r>
          </a:p>
        </p:txBody>
      </p:sp>
      <p:pic>
        <p:nvPicPr>
          <p:cNvPr id="4" name="Picture 12" descr="Image result for martyn gerain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1" r="6070"/>
          <a:stretch>
            <a:fillRect/>
          </a:stretch>
        </p:blipFill>
        <p:spPr bwMode="auto">
          <a:xfrm>
            <a:off x="2433638" y="4329113"/>
            <a:ext cx="2066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723900"/>
          </a:xfrm>
        </p:spPr>
        <p:txBody>
          <a:bodyPr/>
          <a:lstStyle/>
          <a:p>
            <a:pPr eaLnBrk="1" hangingPunct="1"/>
            <a:r>
              <a:rPr lang="en-GB" altLang="cy-GB" sz="3200" smtClean="0">
                <a:solidFill>
                  <a:schemeClr val="tx2"/>
                </a:solidFill>
              </a:rPr>
              <a:t>Rownd 3 -Mathemateg </a:t>
            </a:r>
            <a:r>
              <a:rPr lang="en-GB" altLang="en-US" sz="2000" smtClean="0">
                <a:solidFill>
                  <a:schemeClr val="tx2"/>
                </a:solidFill>
              </a:rPr>
              <a:t>(2 bwynt ar gyfer pob cwestiwn)</a:t>
            </a:r>
            <a:r>
              <a:rPr lang="en-GB" altLang="cy-GB" sz="2000" smtClean="0">
                <a:solidFill>
                  <a:schemeClr val="tx2"/>
                </a:solidFill>
              </a:rPr>
              <a:t> </a:t>
            </a:r>
            <a:endParaRPr lang="en-GB" altLang="cy-GB" sz="2800" smtClean="0">
              <a:solidFill>
                <a:schemeClr val="tx2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66738" y="1412875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1) 549 x 3 = ?</a:t>
            </a:r>
          </a:p>
          <a:p>
            <a:pPr eaLnBrk="1" hangingPunct="1">
              <a:defRPr/>
            </a:pPr>
            <a:endParaRPr lang="en-GB" altLang="en-US" sz="20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2) 736 – 481 = ?</a:t>
            </a:r>
          </a:p>
          <a:p>
            <a:pPr eaLnBrk="1" hangingPunct="1">
              <a:defRPr/>
            </a:pPr>
            <a:endParaRPr lang="en-GB" altLang="en-US" sz="20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3)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Rhowch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amseroedd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hyn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mewn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trefn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gan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ddechrau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gyda’r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lleiaf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–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                     5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munud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, 180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eiliad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, 320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eiliad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, 4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munud</a:t>
            </a:r>
            <a:endParaRPr lang="en-GB" altLang="en-US" sz="20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GB" altLang="en-US" sz="20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4) 1465 + 1748 = ?</a:t>
            </a:r>
          </a:p>
          <a:p>
            <a:pPr eaLnBrk="1" hangingPunct="1">
              <a:defRPr/>
            </a:pPr>
            <a:endParaRPr lang="en-GB" altLang="en-US" sz="20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GB" altLang="en-US" sz="2000" b="1" dirty="0" smtClean="0">
                <a:solidFill>
                  <a:schemeClr val="tx2"/>
                </a:solidFill>
              </a:rPr>
              <a:t>5)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Defnyddiwch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cliwiau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yma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ddyfalu’r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ateb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–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 err="1" smtClean="0">
                <a:solidFill>
                  <a:schemeClr val="tx2"/>
                </a:solidFill>
              </a:rPr>
              <a:t>Mae’n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fwy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na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10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 err="1" smtClean="0">
                <a:solidFill>
                  <a:schemeClr val="tx2"/>
                </a:solidFill>
              </a:rPr>
              <a:t>Llai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na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20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 err="1" smtClean="0">
                <a:solidFill>
                  <a:schemeClr val="tx2"/>
                </a:solidFill>
              </a:rPr>
              <a:t>Mae’n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lluosog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o 5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 err="1" smtClean="0">
                <a:solidFill>
                  <a:schemeClr val="tx2"/>
                </a:solidFill>
              </a:rPr>
              <a:t>Mae’n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lluosog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o 3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620713"/>
            <a:ext cx="82296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/>
                </a:solidFill>
              </a:rPr>
              <a:t>Rownd</a:t>
            </a:r>
            <a:r>
              <a:rPr lang="en-GB" dirty="0" smtClean="0">
                <a:solidFill>
                  <a:schemeClr val="tx2"/>
                </a:solidFill>
              </a:rPr>
              <a:t> 4 </a:t>
            </a:r>
            <a:r>
              <a:rPr lang="en-GB" sz="2000" dirty="0">
                <a:solidFill>
                  <a:schemeClr val="tx2"/>
                </a:solidFill>
              </a:rPr>
              <a:t>(</a:t>
            </a:r>
            <a:r>
              <a:rPr lang="en-GB" altLang="en-US" sz="2200" dirty="0">
                <a:solidFill>
                  <a:schemeClr val="tx2"/>
                </a:solidFill>
              </a:rPr>
              <a:t>1 </a:t>
            </a:r>
            <a:r>
              <a:rPr lang="en-GB" altLang="en-US" sz="2200" dirty="0" err="1">
                <a:solidFill>
                  <a:schemeClr val="tx2"/>
                </a:solidFill>
              </a:rPr>
              <a:t>pwynt</a:t>
            </a:r>
            <a:r>
              <a:rPr lang="en-GB" altLang="en-US" sz="2200" dirty="0">
                <a:solidFill>
                  <a:schemeClr val="tx2"/>
                </a:solidFill>
              </a:rPr>
              <a:t> </a:t>
            </a:r>
            <a:r>
              <a:rPr lang="en-GB" altLang="en-US" sz="2200" dirty="0" err="1">
                <a:solidFill>
                  <a:schemeClr val="tx2"/>
                </a:solidFill>
              </a:rPr>
              <a:t>ar</a:t>
            </a:r>
            <a:r>
              <a:rPr lang="en-GB" altLang="en-US" sz="2200" dirty="0">
                <a:solidFill>
                  <a:schemeClr val="tx2"/>
                </a:solidFill>
              </a:rPr>
              <a:t> </a:t>
            </a:r>
            <a:r>
              <a:rPr lang="en-GB" altLang="en-US" sz="2200" dirty="0" err="1">
                <a:solidFill>
                  <a:schemeClr val="tx2"/>
                </a:solidFill>
              </a:rPr>
              <a:t>gyfer</a:t>
            </a:r>
            <a:r>
              <a:rPr lang="en-GB" altLang="en-US" sz="2200" dirty="0">
                <a:solidFill>
                  <a:schemeClr val="tx2"/>
                </a:solidFill>
              </a:rPr>
              <a:t> </a:t>
            </a:r>
            <a:r>
              <a:rPr lang="en-GB" altLang="en-US" sz="2200" dirty="0" err="1">
                <a:solidFill>
                  <a:schemeClr val="tx2"/>
                </a:solidFill>
              </a:rPr>
              <a:t>pob</a:t>
            </a:r>
            <a:r>
              <a:rPr lang="en-GB" altLang="en-US" sz="2200" dirty="0">
                <a:solidFill>
                  <a:schemeClr val="tx2"/>
                </a:solidFill>
              </a:rPr>
              <a:t> </a:t>
            </a:r>
            <a:r>
              <a:rPr lang="en-GB" altLang="en-US" sz="2200" dirty="0" err="1">
                <a:solidFill>
                  <a:schemeClr val="tx2"/>
                </a:solidFill>
              </a:rPr>
              <a:t>cwestiwn</a:t>
            </a:r>
            <a:r>
              <a:rPr lang="en-GB" altLang="en-US" sz="2200" dirty="0" smtClean="0">
                <a:solidFill>
                  <a:schemeClr val="tx2"/>
                </a:solidFill>
              </a:rPr>
              <a:t>)</a:t>
            </a:r>
            <a:endParaRPr lang="en-GB" sz="5300" dirty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103687"/>
          </a:xfrm>
        </p:spPr>
        <p:txBody>
          <a:bodyPr/>
          <a:lstStyle/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1. Beth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enw’r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llyfr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cyntaf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nghyfres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‘</a:t>
            </a:r>
            <a:r>
              <a:rPr lang="en-GB" altLang="en-US" sz="2000" b="1" i="1" dirty="0" smtClean="0">
                <a:solidFill>
                  <a:schemeClr val="tx2"/>
                </a:solidFill>
              </a:rPr>
              <a:t>Harry Potter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’?</a:t>
            </a:r>
          </a:p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2. Beth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enw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mascot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clwb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pêl-droed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Abertawe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lnSpc>
                <a:spcPct val="90000"/>
              </a:lnSpc>
            </a:pPr>
            <a:r>
              <a:rPr lang="en-GB" altLang="en-US" sz="2000" b="1" dirty="0" smtClean="0">
                <a:solidFill>
                  <a:schemeClr val="tx2"/>
                </a:solidFill>
              </a:rPr>
              <a:t> 3.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Pwy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sy’n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cyflwyno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‘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Fferm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Ffactor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?’ ar S4C?</a:t>
            </a:r>
          </a:p>
          <a:p>
            <a:pPr marL="0" indent="0">
              <a:lnSpc>
                <a:spcPct val="90000"/>
              </a:lnSpc>
            </a:pPr>
            <a:r>
              <a:rPr lang="en-GB" altLang="en-US" sz="2000" b="1" dirty="0" smtClean="0">
                <a:solidFill>
                  <a:schemeClr val="tx2"/>
                </a:solidFill>
              </a:rPr>
              <a:t> 4. Beth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enw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mynydd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uchaf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Cymru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pPr marL="0" indent="0"/>
            <a:r>
              <a:rPr lang="en-GB" altLang="en-US" sz="2000" b="1" dirty="0">
                <a:solidFill>
                  <a:schemeClr val="tx2"/>
                </a:solidFill>
              </a:rPr>
              <a:t>5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Sawl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siambr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sydd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galon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6. Pa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fardd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o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Gymru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a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chysylltir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gyda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Chei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Newydd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a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Thalacharn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  </a:t>
            </a:r>
          </a:p>
          <a:p>
            <a:pPr marL="0" indent="0">
              <a:buNone/>
            </a:pP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     (</a:t>
            </a:r>
            <a:r>
              <a:rPr lang="en-GB" altLang="en-US" sz="2000" b="1" i="1" dirty="0" err="1" smtClean="0">
                <a:solidFill>
                  <a:schemeClr val="tx2"/>
                </a:solidFill>
              </a:rPr>
              <a:t>Laugharne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) a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anwyd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1914 a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bu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farw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1953?</a:t>
            </a:r>
          </a:p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7. Beth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enw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sianel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deledu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Cymraeg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Cymru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8. Beth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yw’r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afon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hiraf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sydd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rhedeg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gyfan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gwbl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trwy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Gymru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pPr marL="0" indent="0"/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>
                <a:solidFill>
                  <a:schemeClr val="tx2"/>
                </a:solidFill>
              </a:rPr>
              <a:t>9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Enwch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Cymro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sydd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chwarae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pêl-droed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Real Madrid?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/>
                </a:solidFill>
              </a:rPr>
              <a:t>Rownd</a:t>
            </a:r>
            <a:r>
              <a:rPr lang="en-GB" dirty="0" smtClean="0">
                <a:solidFill>
                  <a:schemeClr val="tx2"/>
                </a:solidFill>
              </a:rPr>
              <a:t> 5 – </a:t>
            </a:r>
            <a:r>
              <a:rPr lang="en-GB" dirty="0" err="1" smtClean="0">
                <a:solidFill>
                  <a:schemeClr val="tx2"/>
                </a:solidFill>
              </a:rPr>
              <a:t>cwis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siocled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(1 </a:t>
            </a:r>
            <a:r>
              <a:rPr lang="en-GB" altLang="en-US" sz="1800" dirty="0" err="1">
                <a:solidFill>
                  <a:schemeClr val="tx2"/>
                </a:solidFill>
              </a:rPr>
              <a:t>pwynt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GB" altLang="en-US" sz="1800" dirty="0" err="1">
                <a:solidFill>
                  <a:schemeClr val="tx2"/>
                </a:solidFill>
              </a:rPr>
              <a:t>ar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GB" altLang="en-US" sz="1800" dirty="0" err="1">
                <a:solidFill>
                  <a:schemeClr val="tx2"/>
                </a:solidFill>
              </a:rPr>
              <a:t>gyfer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GB" altLang="en-US" sz="1800" dirty="0" err="1">
                <a:solidFill>
                  <a:schemeClr val="tx2"/>
                </a:solidFill>
              </a:rPr>
              <a:t>pob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GB" altLang="en-US" sz="1800" dirty="0" err="1">
                <a:solidFill>
                  <a:schemeClr val="tx2"/>
                </a:solidFill>
              </a:rPr>
              <a:t>cwestiwn</a:t>
            </a:r>
            <a:r>
              <a:rPr lang="en-GB" sz="1800" dirty="0" smtClean="0">
                <a:solidFill>
                  <a:schemeClr val="tx2"/>
                </a:solidFill>
              </a:rPr>
              <a:t>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8244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1 – </a:t>
            </a:r>
            <a:r>
              <a:rPr lang="en-GB" sz="2000" b="1" dirty="0" err="1" smtClean="0">
                <a:solidFill>
                  <a:schemeClr val="tx2"/>
                </a:solidFill>
              </a:rPr>
              <a:t>Dathlu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Mawr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2 -  Un </a:t>
            </a:r>
            <a:r>
              <a:rPr lang="en-GB" sz="2000" b="1" dirty="0" err="1" smtClean="0">
                <a:solidFill>
                  <a:schemeClr val="tx2"/>
                </a:solidFill>
              </a:rPr>
              <a:t>o’r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planedau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3 – </a:t>
            </a:r>
            <a:r>
              <a:rPr lang="en-GB" sz="2000" b="1" dirty="0" err="1" smtClean="0">
                <a:solidFill>
                  <a:schemeClr val="tx2"/>
                </a:solidFill>
              </a:rPr>
              <a:t>Stryd</a:t>
            </a:r>
            <a:r>
              <a:rPr lang="en-GB" sz="2000" b="1" dirty="0" smtClean="0">
                <a:solidFill>
                  <a:schemeClr val="tx2"/>
                </a:solidFill>
              </a:rPr>
              <a:t> o </a:t>
            </a:r>
            <a:r>
              <a:rPr lang="en-GB" sz="2000" b="1" dirty="0" err="1" smtClean="0">
                <a:solidFill>
                  <a:schemeClr val="tx2"/>
                </a:solidFill>
              </a:rPr>
              <a:t>ansawdd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uchel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4 – Dim </a:t>
            </a:r>
            <a:r>
              <a:rPr lang="en-GB" sz="2000" b="1" dirty="0" err="1" smtClean="0">
                <a:solidFill>
                  <a:schemeClr val="tx2"/>
                </a:solidFill>
              </a:rPr>
              <a:t>cyn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wyth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o’r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gloch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5 – </a:t>
            </a:r>
            <a:r>
              <a:rPr lang="en-GB" sz="2000" b="1" dirty="0" err="1" smtClean="0">
                <a:solidFill>
                  <a:schemeClr val="tx2"/>
                </a:solidFill>
              </a:rPr>
              <a:t>Bwyta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creision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6 – </a:t>
            </a:r>
            <a:r>
              <a:rPr lang="en-GB" sz="2000" b="1" dirty="0" err="1" smtClean="0">
                <a:solidFill>
                  <a:schemeClr val="tx2"/>
                </a:solidFill>
              </a:rPr>
              <a:t>Rhaid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siarad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yn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dawel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7 – Superman, Spiderman a Batman – Beth </a:t>
            </a:r>
            <a:r>
              <a:rPr lang="en-GB" sz="2000" b="1" dirty="0" err="1" smtClean="0">
                <a:solidFill>
                  <a:schemeClr val="tx2"/>
                </a:solidFill>
              </a:rPr>
              <a:t>yw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rhain</a:t>
            </a:r>
            <a:r>
              <a:rPr lang="en-GB" sz="2000" b="1" dirty="0" smtClean="0">
                <a:solidFill>
                  <a:schemeClr val="tx2"/>
                </a:solidFill>
              </a:rPr>
              <a:t>?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alt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620713"/>
            <a:ext cx="8229600" cy="379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/>
                </a:solidFill>
              </a:rPr>
              <a:t>Rownd</a:t>
            </a:r>
            <a:r>
              <a:rPr lang="en-GB" dirty="0" smtClean="0">
                <a:solidFill>
                  <a:schemeClr val="tx2"/>
                </a:solidFill>
              </a:rPr>
              <a:t> 6 </a:t>
            </a:r>
            <a:r>
              <a:rPr lang="en-GB" sz="2200" b="1" dirty="0" smtClean="0">
                <a:solidFill>
                  <a:schemeClr val="tx2"/>
                </a:solidFill>
              </a:rPr>
              <a:t>(1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pwynt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ar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gyfer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pob</a:t>
            </a:r>
            <a:r>
              <a:rPr lang="en-GB" altLang="en-US" sz="2200" b="1" dirty="0">
                <a:solidFill>
                  <a:schemeClr val="tx2"/>
                </a:solidFill>
              </a:rPr>
              <a:t> </a:t>
            </a:r>
            <a:r>
              <a:rPr lang="en-GB" altLang="en-US" sz="2200" b="1" dirty="0" err="1">
                <a:solidFill>
                  <a:schemeClr val="tx2"/>
                </a:solidFill>
              </a:rPr>
              <a:t>cwestiwn</a:t>
            </a:r>
            <a:r>
              <a:rPr lang="en-GB" sz="2200" b="1" dirty="0" smtClean="0">
                <a:solidFill>
                  <a:schemeClr val="tx2"/>
                </a:solidFill>
              </a:rPr>
              <a:t>)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391025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clwyd sydd raid i redwr neidio drostynt yn râs dynion y 110m clwydi?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Yn ol yr AA – faint o filltiroedd yw hi o Gaerfyrddin i Aberystwyth un ffordd?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mis yw beichiogrwydd buwch?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Beth yw’r ‘break’ uchaf posib mewn gem o ddarts?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stumog sydd gan ddafad?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Pa ben-blwydd priodas yw’r Arian?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</a:t>
            </a:r>
            <a:r>
              <a:rPr lang="en-GB" altLang="en-US" sz="2000" b="1" i="1" smtClean="0">
                <a:solidFill>
                  <a:schemeClr val="tx2"/>
                </a:solidFill>
              </a:rPr>
              <a:t>‘Oscar</a:t>
            </a:r>
            <a:r>
              <a:rPr lang="en-GB" altLang="en-US" sz="2000" b="1" smtClean="0">
                <a:solidFill>
                  <a:schemeClr val="tx2"/>
                </a:solidFill>
              </a:rPr>
              <a:t>’ enillwyd gan y ffilm ‘Titanic’?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chwaraewr sydd mewn tîm rygbi?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Sawl Sir sydd yng Nghymru?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GB" altLang="en-US" sz="2000" b="1" smtClean="0">
                <a:solidFill>
                  <a:schemeClr val="tx2"/>
                </a:solidFill>
              </a:rPr>
              <a:t> Sawl milltir yw Marathon?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000" b="1" smtClean="0">
              <a:solidFill>
                <a:schemeClr val="tx2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000" b="1" smtClean="0">
                <a:solidFill>
                  <a:schemeClr val="tx2"/>
                </a:solidFill>
              </a:rPr>
              <a:t>4          15          22           10             180           26          50             9           25         11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80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650" y="-100013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375" y="2987824"/>
            <a:ext cx="9851405" cy="4864802"/>
          </a:xfrm>
          <a:prstGeom prst="rect">
            <a:avLst/>
          </a:prstGeom>
          <a:noFill/>
          <a:effectLst>
            <a:glow>
              <a:schemeClr val="accent1"/>
            </a:glow>
            <a:reflection blurRad="6350" endPos="0" dir="5400000" sy="-100000" algn="bl" rotWithShape="0"/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323850" y="1844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cy-GB" sz="8000">
                <a:solidFill>
                  <a:srgbClr val="183962"/>
                </a:solidFill>
              </a:rPr>
              <a:t>Diolch yn fawr</a:t>
            </a:r>
            <a:br>
              <a:rPr lang="en-GB" altLang="cy-GB" sz="8000">
                <a:solidFill>
                  <a:srgbClr val="183962"/>
                </a:solidFill>
              </a:rPr>
            </a:br>
            <a:r>
              <a:rPr lang="en-GB" altLang="cy-GB" sz="8000">
                <a:solidFill>
                  <a:srgbClr val="183962"/>
                </a:solidFill>
              </a:rPr>
              <a:t>am gystadlu!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546</Words>
  <Application>Microsoft Office PowerPoint</Application>
  <PresentationFormat>Sioe Ar-sgrin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3</vt:i4>
      </vt:variant>
      <vt:variant>
        <vt:lpstr>Thema</vt:lpstr>
      </vt:variant>
      <vt:variant>
        <vt:i4>2</vt:i4>
      </vt:variant>
      <vt:variant>
        <vt:lpstr>Teitlau Sleidiau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1_Office Theme</vt:lpstr>
      <vt:lpstr>Cyflwyniad PowerPoint</vt:lpstr>
      <vt:lpstr> Rownd 1 (1 pwynt ar gyfer pob cwestiwn)  </vt:lpstr>
      <vt:lpstr> Rownd 2 – Lluniau (2 bwynt ar gyfer pob cwestiwn)</vt:lpstr>
      <vt:lpstr>Rownd 3 -Mathemateg (2 bwynt ar gyfer pob cwestiwn) </vt:lpstr>
      <vt:lpstr>Rownd 4 (1 pwynt ar gyfer pob cwestiwn)</vt:lpstr>
      <vt:lpstr>Rownd 5 – cwis siocled (1 pwynt ar gyfer pob cwestiwn)</vt:lpstr>
      <vt:lpstr>Rownd 6 (1 pwynt ar gyfer pob cwestiwn) </vt:lpstr>
      <vt:lpstr>Cyflwyniad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Prosiect Cwis ‘Dim Clem’  Pob Lwc!!!</dc:title>
  <dc:creator>Glyn Jones</dc:creator>
  <cp:lastModifiedBy>niaaptegwyn</cp:lastModifiedBy>
  <cp:revision>49</cp:revision>
  <cp:lastPrinted>2018-02-12T09:39:23Z</cp:lastPrinted>
  <dcterms:created xsi:type="dcterms:W3CDTF">2016-07-11T09:51:34Z</dcterms:created>
  <dcterms:modified xsi:type="dcterms:W3CDTF">2018-02-12T09:45:54Z</dcterms:modified>
</cp:coreProperties>
</file>