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Default ContentType="image/gif" Extension="gif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tags+xml" PartName="/ppt/tags/tag1.xml"/>
  <Override ContentType="application/vnd.openxmlformats-officedocument.presentationml.notesSlide+xml" PartName="/ppt/notesSlides/notesSlide1.xml"/>
  <Override ContentType="application/vnd.openxmlformats-officedocument.presentationml.tags+xml" PartName="/ppt/tags/tag2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59" r:id="rId3"/>
    <p:sldId id="257" r:id="rId4"/>
    <p:sldId id="262" r:id="rId5"/>
    <p:sldId id="263" r:id="rId6"/>
    <p:sldId id="268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62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118" autoAdjust="0"/>
  </p:normalViewPr>
  <p:slideViewPr>
    <p:cSldViewPr>
      <p:cViewPr varScale="1">
        <p:scale>
          <a:sx n="86" d="100"/>
          <a:sy n="86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1B3BE1-10A9-4F83-99E7-DF4EF5249A24}" type="datetimeFigureOut">
              <a:rPr lang="en-GB" altLang="en-US"/>
              <a:pPr/>
              <a:t>01/12/2017</a:t>
            </a:fld>
            <a:endParaRPr lang="en-GB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C4356C-5E0C-45A9-87FA-2679EE14EC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1101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CC8278-D8A9-435D-8482-01AEE9158E6A}" type="datetimeFigureOut">
              <a:rPr lang="en-GB" altLang="en-US"/>
              <a:pPr/>
              <a:t>01/12/2017</a:t>
            </a:fld>
            <a:endParaRPr lang="en-GB" alt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562800-C6FF-4616-B389-28710A9560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2433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C3FC-900D-42CC-98C0-54E31A88B21D}" type="datetimeFigureOut">
              <a:rPr lang="en-GB"/>
              <a:pPr>
                <a:defRPr/>
              </a:pPr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5D3F8-250B-4AAD-A126-657FE52BDF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56797-3CDD-4533-A208-4D1F51005B18}" type="datetimeFigureOut">
              <a:rPr lang="en-GB"/>
              <a:pPr>
                <a:defRPr/>
              </a:pPr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88572-732A-4050-A3C0-4ABF0D7F9B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17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492B4-C148-4B39-B931-2A9A16E4B652}" type="datetimeFigureOut">
              <a:rPr lang="en-GB"/>
              <a:pPr>
                <a:defRPr/>
              </a:pPr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6FFC3-B774-499D-B3B6-00B633022E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28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388E2-16EA-4024-9A0B-153BF08D3771}" type="datetimeFigureOut">
              <a:rPr lang="en-GB"/>
              <a:pPr>
                <a:defRPr/>
              </a:pPr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1209E-3F86-4AB7-8D6E-2F2B382A40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94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5B086-340C-42F2-88B4-E81BFCDC10F8}" type="datetimeFigureOut">
              <a:rPr lang="en-GB"/>
              <a:pPr>
                <a:defRPr/>
              </a:pPr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4E5BE-642B-4B6C-A090-556D5DB45F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29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523C8-0F59-474E-8234-B4EB4E61FD4B}" type="datetimeFigureOut">
              <a:rPr lang="en-GB"/>
              <a:pPr>
                <a:defRPr/>
              </a:pPr>
              <a:t>01/12/2017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BE040-EFAA-41BE-AF07-2966950AD7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12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09D8A-051F-496B-8721-116BC3D5E932}" type="datetimeFigureOut">
              <a:rPr lang="en-GB"/>
              <a:pPr>
                <a:defRPr/>
              </a:pPr>
              <a:t>01/12/2017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FA21E-948F-48AC-942D-887089F88C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79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8FE0B-AA99-4917-B8E9-6CC40CD87547}" type="datetimeFigureOut">
              <a:rPr lang="en-GB"/>
              <a:pPr>
                <a:defRPr/>
              </a:pPr>
              <a:t>01/12/2017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09BA1-32AB-4B6E-B360-5E0F11FE85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0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B17D4-1CF6-4C4A-AEED-78FC317B848D}" type="datetimeFigureOut">
              <a:rPr lang="en-GB"/>
              <a:pPr>
                <a:defRPr/>
              </a:pPr>
              <a:t>01/12/2017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0869C-FD8E-456F-885E-9C409C438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5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62EA0-5710-4F71-8DC0-4A122CD1EFFA}" type="datetimeFigureOut">
              <a:rPr lang="en-GB"/>
              <a:pPr>
                <a:defRPr/>
              </a:pPr>
              <a:t>01/12/2017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76C1-1060-4E50-8D79-310A22ADAA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6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60D27-8431-49BC-9831-7065DB88A558}" type="datetimeFigureOut">
              <a:rPr lang="en-GB"/>
              <a:pPr>
                <a:defRPr/>
              </a:pPr>
              <a:t>01/12/2017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D5CDA-8F02-4CC7-AA3B-5ECE08CCE0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12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-17000"/>
                    </a14:imgEffect>
                  </a14:imgLayer>
                </a14:imgProps>
              </a:ext>
            </a:extLst>
          </a:blip>
          <a:srcRect/>
          <a:tile tx="0" ty="0" sx="98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7612F8-F4EC-4F80-B6F4-8953D5B790AC}" type="datetimeFigureOut">
              <a:rPr lang="en-GB"/>
              <a:pPr>
                <a:defRPr/>
              </a:pPr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7426D9-82D2-4206-A482-88334D3954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 ?><Relationships xmlns="http://schemas.openxmlformats.org/package/2006/relationships"><Relationship Id="rId8" Target="../media/image6.jpeg" Type="http://schemas.openxmlformats.org/officeDocument/2006/relationships/image"/><Relationship Id="rId13" Target="../media/image11.jpeg" Type="http://schemas.openxmlformats.org/officeDocument/2006/relationships/image"/><Relationship Id="rId3" Target="http://www.google.co.uk/url?sa=i&amp;rct=j&amp;q=&amp;esrc=s&amp;frm=1&amp;source=images&amp;cd=&amp;cad=rja&amp;uact=8&amp;ved=0CAcQjRxqFQoTCOPLkra2rcgCFYa2FAod3dMIPg&amp;url=http://soccer-tricks.com/top-player/gareth-bale/&amp;bvm=bv.104317490,d.d24&amp;psig=AFQjCNESitzHHEILvRwzbmc_pBXcH-rZNA&amp;ust=1444206446607439" TargetMode="External" Type="http://schemas.openxmlformats.org/officeDocument/2006/relationships/hyperlink"/><Relationship Id="rId7" Target="https://www.google.co.uk/url?sa=i&amp;rct=j&amp;q=&amp;esrc=s&amp;frm=1&amp;source=images&amp;cd=&amp;cad=rja&amp;uact=8&amp;ved=0CAcQjRxqFQoTCOPFwZrPrcgCFYHTFAodplUBPQ&amp;url=https://cy.wikipedia.org/wiki/T._Llew_Jones&amp;bvm=bv.104317490,d.d24&amp;psig=AFQjCNGRJ6XfX5LpALRFZtt4D6h_gUkeGQ&amp;ust=1444213082217261" TargetMode="External" Type="http://schemas.openxmlformats.org/officeDocument/2006/relationships/hyperlink"/><Relationship Id="rId12" Target="../media/image10.jp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6.xml" Type="http://schemas.openxmlformats.org/officeDocument/2006/relationships/slideLayout"/><Relationship Id="rId6" Target="../media/image5.jpeg" Type="http://schemas.openxmlformats.org/officeDocument/2006/relationships/image"/><Relationship Id="rId11" Target="../media/image9.jpg" Type="http://schemas.openxmlformats.org/officeDocument/2006/relationships/image"/><Relationship Id="rId5" Target="http://www.google.co.uk/url?sa=i&amp;source=imgres&amp;cd=&amp;cad=rja&amp;uact=8&amp;ved=0CAkQjRwwAGoVChMItd7U8ratyAIVxkAUCh3hFQ07&amp;url=http://en.espn.co.uk/scrum/rugby/story/243587.html&amp;psig=AFQjCNFctqU7a0a_aazNmb9S-5E1LECpKA&amp;ust=1444206579959768" TargetMode="External" Type="http://schemas.openxmlformats.org/officeDocument/2006/relationships/hyperlink"/><Relationship Id="rId10" Target="../media/image8.jpeg" Type="http://schemas.openxmlformats.org/officeDocument/2006/relationships/image"/><Relationship Id="rId4" Target="../media/image4.jpeg" Type="http://schemas.openxmlformats.org/officeDocument/2006/relationships/image"/><Relationship Id="rId9" Target="../media/image7.jpe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qbm8j2Khc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8" Target="../media/image17.gif" Type="http://schemas.openxmlformats.org/officeDocument/2006/relationships/image"/><Relationship Id="rId3" Target="../media/image12.jpeg" Type="http://schemas.openxmlformats.org/officeDocument/2006/relationships/image"/><Relationship Id="rId7" Target="../media/image16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15.jpeg" Type="http://schemas.openxmlformats.org/officeDocument/2006/relationships/image"/><Relationship Id="rId5" Target="../media/image14.jpeg" Type="http://schemas.openxmlformats.org/officeDocument/2006/relationships/image"/><Relationship Id="rId10" Target="../media/image19.gif" Type="http://schemas.openxmlformats.org/officeDocument/2006/relationships/image"/><Relationship Id="rId4" Target="../media/image13.png" Type="http://schemas.openxmlformats.org/officeDocument/2006/relationships/image"/><Relationship Id="rId9" Target="../media/image18.gif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152128"/>
          </a:xfrm>
        </p:spPr>
        <p:txBody>
          <a:bodyPr/>
          <a:lstStyle/>
          <a:p>
            <a:r>
              <a:rPr lang="en-GB" altLang="en-US" smtClean="0">
                <a:solidFill>
                  <a:schemeClr val="tx2"/>
                </a:solidFill>
              </a:rPr>
              <a:t>Cwis ‘Dim Clem’</a:t>
            </a:r>
            <a:endParaRPr lang="en-GB" altLang="en-US" dirty="0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194" y="2300142"/>
            <a:ext cx="8229600" cy="2841179"/>
          </a:xfrm>
        </p:spPr>
        <p:txBody>
          <a:bodyPr/>
          <a:lstStyle/>
          <a:p>
            <a:pPr marL="0" indent="0" algn="ctr">
              <a:buNone/>
            </a:pPr>
            <a:r>
              <a:rPr lang="en-GB" smtClean="0">
                <a:solidFill>
                  <a:schemeClr val="tx2"/>
                </a:solidFill>
              </a:rPr>
              <a:t>Pob Lwc!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gwilliams\Documents\Gweinyddol\Logo Newydd MGSG\Menter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708" y="2852936"/>
            <a:ext cx="9851405" cy="4864802"/>
          </a:xfrm>
          <a:prstGeom prst="rect">
            <a:avLst/>
          </a:prstGeom>
          <a:noFill/>
          <a:effectLst>
            <a:glow>
              <a:schemeClr val="accent1"/>
            </a:glow>
            <a:reflection blurRad="6350" endPos="0" dir="5400000" sy="-100000" algn="bl" rotWithShape="0"/>
            <a:softEdge rad="254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williams\Documents\Gweinyddol\Logo Newydd MGSG\Menter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446" y="-99392"/>
            <a:ext cx="3153739" cy="155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19" y="1556792"/>
            <a:ext cx="80581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229600" cy="1143000"/>
          </a:xfrm>
        </p:spPr>
        <p:txBody>
          <a:bodyPr/>
          <a:lstStyle/>
          <a:p>
            <a:r>
              <a:rPr lang="en-GB" sz="8000" dirty="0" err="1" smtClean="0">
                <a:solidFill>
                  <a:srgbClr val="183962"/>
                </a:solidFill>
              </a:rPr>
              <a:t>Diolch</a:t>
            </a:r>
            <a:r>
              <a:rPr lang="en-GB" sz="8000" dirty="0" smtClean="0">
                <a:solidFill>
                  <a:srgbClr val="183962"/>
                </a:solidFill>
              </a:rPr>
              <a:t> </a:t>
            </a:r>
            <a:r>
              <a:rPr lang="en-GB" sz="8000" dirty="0" err="1" smtClean="0">
                <a:solidFill>
                  <a:srgbClr val="183962"/>
                </a:solidFill>
              </a:rPr>
              <a:t>yn</a:t>
            </a:r>
            <a:r>
              <a:rPr lang="en-GB" sz="8000" dirty="0" smtClean="0">
                <a:solidFill>
                  <a:srgbClr val="183962"/>
                </a:solidFill>
              </a:rPr>
              <a:t> </a:t>
            </a:r>
            <a:r>
              <a:rPr lang="en-GB" sz="8000" dirty="0" err="1" smtClean="0">
                <a:solidFill>
                  <a:srgbClr val="183962"/>
                </a:solidFill>
              </a:rPr>
              <a:t>fawr</a:t>
            </a:r>
            <a:r>
              <a:rPr lang="en-GB" sz="8000" dirty="0">
                <a:solidFill>
                  <a:srgbClr val="183962"/>
                </a:solidFill>
              </a:rPr>
              <a:t/>
            </a:r>
            <a:br>
              <a:rPr lang="en-GB" sz="8000" dirty="0">
                <a:solidFill>
                  <a:srgbClr val="183962"/>
                </a:solidFill>
              </a:rPr>
            </a:br>
            <a:r>
              <a:rPr lang="en-GB" sz="8000" dirty="0" smtClean="0">
                <a:solidFill>
                  <a:srgbClr val="183962"/>
                </a:solidFill>
              </a:rPr>
              <a:t>am </a:t>
            </a:r>
            <a:r>
              <a:rPr lang="en-GB" sz="8000" dirty="0" err="1">
                <a:solidFill>
                  <a:srgbClr val="183962"/>
                </a:solidFill>
              </a:rPr>
              <a:t>g</a:t>
            </a:r>
            <a:r>
              <a:rPr lang="en-GB" sz="8000" dirty="0" err="1" smtClean="0">
                <a:solidFill>
                  <a:srgbClr val="183962"/>
                </a:solidFill>
              </a:rPr>
              <a:t>ystadlu</a:t>
            </a:r>
            <a:r>
              <a:rPr lang="en-GB" sz="8000" dirty="0" smtClean="0">
                <a:solidFill>
                  <a:srgbClr val="183962"/>
                </a:solidFill>
              </a:rPr>
              <a:t>!</a:t>
            </a:r>
            <a:endParaRPr lang="en-GB" sz="8000" dirty="0">
              <a:solidFill>
                <a:srgbClr val="183962"/>
              </a:solidFill>
            </a:endParaRPr>
          </a:p>
        </p:txBody>
      </p:sp>
      <p:pic>
        <p:nvPicPr>
          <p:cNvPr id="5" name="Picture 3" descr="C:\Users\gwilliams\Documents\Gweinyddol\Logo Newydd MGSG\Menter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446" y="-99392"/>
            <a:ext cx="3153739" cy="155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gwilliams\Documents\Gweinyddol\Logo Newydd MGSG\Menter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7375" y="2987824"/>
            <a:ext cx="9851405" cy="4864802"/>
          </a:xfrm>
          <a:prstGeom prst="rect">
            <a:avLst/>
          </a:prstGeom>
          <a:noFill/>
          <a:effectLst>
            <a:glow>
              <a:schemeClr val="accent1"/>
            </a:glow>
            <a:reflection blurRad="6350" endPos="0" dir="5400000" sy="-100000" algn="bl" rotWithShape="0"/>
            <a:softEdge rad="254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4536504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Arial" charset="0"/>
              <a:buNone/>
            </a:pPr>
            <a:r>
              <a:rPr lang="en-GB" altLang="en-US" sz="2000" b="1" dirty="0" smtClean="0">
                <a:solidFill>
                  <a:schemeClr val="tx2"/>
                </a:solidFill>
              </a:rPr>
              <a:t>                        </a:t>
            </a:r>
            <a:r>
              <a:rPr lang="en-GB" altLang="en-US" sz="4400" b="1" dirty="0" err="1" smtClean="0">
                <a:solidFill>
                  <a:schemeClr val="tx2"/>
                </a:solidFill>
              </a:rPr>
              <a:t>Rownd</a:t>
            </a:r>
            <a:r>
              <a:rPr lang="en-GB" altLang="en-US" sz="4400" b="1" dirty="0" smtClean="0">
                <a:solidFill>
                  <a:schemeClr val="tx2"/>
                </a:solidFill>
              </a:rPr>
              <a:t> 1 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(1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pwynt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ar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gyfer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pob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cwestiwn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)</a:t>
            </a:r>
          </a:p>
          <a:p>
            <a:pPr marL="0" indent="0" algn="ctr">
              <a:buFont typeface="Arial" charset="0"/>
              <a:buNone/>
            </a:pPr>
            <a:endParaRPr lang="en-GB" altLang="en-US" sz="2000" b="1" dirty="0" smtClean="0">
              <a:solidFill>
                <a:schemeClr val="tx2"/>
              </a:solidFill>
            </a:endParaRPr>
          </a:p>
          <a:p>
            <a:r>
              <a:rPr lang="cy-GB" sz="2000" b="1" dirty="0" smtClean="0">
                <a:solidFill>
                  <a:schemeClr val="tx2"/>
                </a:solidFill>
              </a:rPr>
              <a:t>1. Beth yw prif ddinas Cymru?</a:t>
            </a:r>
          </a:p>
          <a:p>
            <a:r>
              <a:rPr lang="cy-GB" sz="2000" b="1" dirty="0" smtClean="0">
                <a:solidFill>
                  <a:schemeClr val="tx2"/>
                </a:solidFill>
              </a:rPr>
              <a:t>2. Faint o ddiwrnodau sydd ym mis Gorffennaf?</a:t>
            </a:r>
          </a:p>
          <a:p>
            <a:r>
              <a:rPr lang="cy-GB" sz="2000" b="1" dirty="0" smtClean="0">
                <a:solidFill>
                  <a:schemeClr val="tx2"/>
                </a:solidFill>
              </a:rPr>
              <a:t>3. Beth yw enw Nawddsant Cymru?</a:t>
            </a:r>
          </a:p>
          <a:p>
            <a:r>
              <a:rPr lang="cy-GB" sz="2000" b="1" dirty="0" smtClean="0">
                <a:solidFill>
                  <a:schemeClr val="tx2"/>
                </a:solidFill>
              </a:rPr>
              <a:t>4. Pa fath o anifail yw </a:t>
            </a:r>
            <a:r>
              <a:rPr lang="cy-GB" sz="2000" b="1" i="1" dirty="0" err="1" smtClean="0">
                <a:solidFill>
                  <a:schemeClr val="tx2"/>
                </a:solidFill>
              </a:rPr>
              <a:t>Nemo</a:t>
            </a:r>
            <a:r>
              <a:rPr lang="cy-GB" sz="2000" b="1" dirty="0" smtClean="0">
                <a:solidFill>
                  <a:schemeClr val="tx2"/>
                </a:solidFill>
              </a:rPr>
              <a:t> yn y ffilm ‘</a:t>
            </a:r>
            <a:r>
              <a:rPr lang="cy-GB" sz="2000" b="1" dirty="0" err="1" smtClean="0">
                <a:solidFill>
                  <a:schemeClr val="tx2"/>
                </a:solidFill>
              </a:rPr>
              <a:t>Finding</a:t>
            </a:r>
            <a:r>
              <a:rPr lang="cy-GB" sz="2000" b="1" dirty="0" smtClean="0">
                <a:solidFill>
                  <a:schemeClr val="tx2"/>
                </a:solidFill>
              </a:rPr>
              <a:t> </a:t>
            </a:r>
            <a:r>
              <a:rPr lang="cy-GB" sz="2000" b="1" dirty="0" err="1" smtClean="0">
                <a:solidFill>
                  <a:schemeClr val="tx2"/>
                </a:solidFill>
              </a:rPr>
              <a:t>Nemo</a:t>
            </a:r>
            <a:r>
              <a:rPr lang="cy-GB" sz="2000" b="1" dirty="0" smtClean="0">
                <a:solidFill>
                  <a:schemeClr val="tx2"/>
                </a:solidFill>
              </a:rPr>
              <a:t>’?</a:t>
            </a:r>
          </a:p>
          <a:p>
            <a:r>
              <a:rPr lang="cy-GB" sz="2000" b="1" dirty="0" smtClean="0">
                <a:solidFill>
                  <a:schemeClr val="tx2"/>
                </a:solidFill>
              </a:rPr>
              <a:t>5. Faint o liwiau sydd </a:t>
            </a:r>
            <a:r>
              <a:rPr lang="cy-GB" sz="2000" b="1" dirty="0" smtClean="0">
                <a:solidFill>
                  <a:schemeClr val="tx2"/>
                </a:solidFill>
              </a:rPr>
              <a:t>yn yr</a:t>
            </a:r>
            <a:r>
              <a:rPr lang="cy-GB" sz="2000" b="1" dirty="0" smtClean="0">
                <a:solidFill>
                  <a:schemeClr val="tx2"/>
                </a:solidFill>
              </a:rPr>
              <a:t> enfys?</a:t>
            </a:r>
          </a:p>
          <a:p>
            <a:r>
              <a:rPr lang="cy-GB" sz="2000" b="1" dirty="0" smtClean="0">
                <a:solidFill>
                  <a:schemeClr val="tx2"/>
                </a:solidFill>
              </a:rPr>
              <a:t>6. Enwch 2 allan o’r 4 beirniaid panel X </a:t>
            </a:r>
            <a:r>
              <a:rPr lang="cy-GB" sz="2000" b="1" dirty="0" err="1" smtClean="0">
                <a:solidFill>
                  <a:schemeClr val="tx2"/>
                </a:solidFill>
              </a:rPr>
              <a:t>Factor</a:t>
            </a:r>
            <a:r>
              <a:rPr lang="cy-GB" sz="2000" b="1" dirty="0" smtClean="0">
                <a:solidFill>
                  <a:schemeClr val="tx2"/>
                </a:solidFill>
              </a:rPr>
              <a:t> 2017?</a:t>
            </a:r>
          </a:p>
          <a:p>
            <a:r>
              <a:rPr lang="cy-GB" sz="2000" b="1" dirty="0" smtClean="0">
                <a:solidFill>
                  <a:schemeClr val="tx2"/>
                </a:solidFill>
              </a:rPr>
              <a:t>7. Ble mae cartref Llywodraeth Cymru?</a:t>
            </a:r>
          </a:p>
          <a:p>
            <a:r>
              <a:rPr lang="cy-GB" sz="2000" b="1" dirty="0" smtClean="0">
                <a:solidFill>
                  <a:schemeClr val="tx2"/>
                </a:solidFill>
              </a:rPr>
              <a:t>8. Ble yng Nghymru mae'r Llyfrgell Genedlaethol?</a:t>
            </a:r>
          </a:p>
          <a:p>
            <a:r>
              <a:rPr lang="cy-GB" sz="2000" b="1" dirty="0" smtClean="0">
                <a:solidFill>
                  <a:schemeClr val="tx2"/>
                </a:solidFill>
              </a:rPr>
              <a:t>9. Beth yw enw opera sebon hynaf Cymru?</a:t>
            </a:r>
          </a:p>
          <a:p>
            <a:r>
              <a:rPr lang="cy-GB" sz="2000" b="1" dirty="0" smtClean="0">
                <a:solidFill>
                  <a:schemeClr val="tx2"/>
                </a:solidFill>
              </a:rPr>
              <a:t>10. O ba wlad mae’r timoedd sydd wedi eu hychwanegu i’r </a:t>
            </a:r>
            <a:r>
              <a:rPr lang="cy-GB" sz="2000" b="1" dirty="0" err="1" smtClean="0">
                <a:solidFill>
                  <a:schemeClr val="tx2"/>
                </a:solidFill>
              </a:rPr>
              <a:t>pro</a:t>
            </a:r>
            <a:r>
              <a:rPr lang="cy-GB" sz="2000" b="1" dirty="0" smtClean="0">
                <a:solidFill>
                  <a:schemeClr val="tx2"/>
                </a:solidFill>
              </a:rPr>
              <a:t> 14 yn dod?</a:t>
            </a:r>
            <a:endParaRPr lang="cy-GB" altLang="en-US" sz="16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3853" y="266363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b="1" dirty="0" err="1" lang="en-GB" smtClean="0">
                <a:solidFill>
                  <a:schemeClr val="tx2"/>
                </a:solidFill>
              </a:rPr>
              <a:t>Rownd</a:t>
            </a:r>
            <a:r>
              <a:rPr b="1" dirty="0" lang="en-GB" smtClean="0">
                <a:solidFill>
                  <a:schemeClr val="tx2"/>
                </a:solidFill>
              </a:rPr>
              <a:t> 2 – </a:t>
            </a:r>
            <a:r>
              <a:rPr b="1" dirty="0" err="1" lang="en-GB" smtClean="0">
                <a:solidFill>
                  <a:schemeClr val="tx2"/>
                </a:solidFill>
              </a:rPr>
              <a:t>Lluniau</a:t>
            </a:r>
            <a:r>
              <a:rPr b="1" dirty="0" lang="en-GB" smtClean="0">
                <a:solidFill>
                  <a:schemeClr val="tx2"/>
                </a:solidFill>
              </a:rPr>
              <a:t/>
            </a:r>
            <a:br>
              <a:rPr b="1" dirty="0" lang="en-GB" smtClean="0">
                <a:solidFill>
                  <a:schemeClr val="tx2"/>
                </a:solidFill>
              </a:rPr>
            </a:br>
            <a:r>
              <a:rPr b="1" dirty="0" lang="en-GB" smtClean="0" sz="2000">
                <a:solidFill>
                  <a:schemeClr val="tx2"/>
                </a:solidFill>
              </a:rPr>
              <a:t>(2 </a:t>
            </a:r>
            <a:r>
              <a:rPr b="1" dirty="0" err="1" lang="en-GB" smtClean="0" sz="2000">
                <a:solidFill>
                  <a:schemeClr val="tx2"/>
                </a:solidFill>
              </a:rPr>
              <a:t>bwynt</a:t>
            </a:r>
            <a:r>
              <a:rPr b="1" dirty="0" lang="en-GB" smtClean="0" sz="2000">
                <a:solidFill>
                  <a:schemeClr val="tx2"/>
                </a:solidFill>
              </a:rPr>
              <a:t> </a:t>
            </a:r>
            <a:r>
              <a:rPr b="1" dirty="0" err="1" lang="en-GB" smtClean="0" sz="2000">
                <a:solidFill>
                  <a:schemeClr val="tx2"/>
                </a:solidFill>
              </a:rPr>
              <a:t>ar</a:t>
            </a:r>
            <a:r>
              <a:rPr b="1" dirty="0" lang="en-GB" smtClean="0" sz="2000">
                <a:solidFill>
                  <a:schemeClr val="tx2"/>
                </a:solidFill>
              </a:rPr>
              <a:t> </a:t>
            </a:r>
            <a:r>
              <a:rPr b="1" dirty="0" err="1" lang="en-GB" smtClean="0" sz="2000">
                <a:solidFill>
                  <a:schemeClr val="tx2"/>
                </a:solidFill>
              </a:rPr>
              <a:t>gyfer</a:t>
            </a:r>
            <a:r>
              <a:rPr b="1" dirty="0" lang="en-GB" smtClean="0" sz="2000">
                <a:solidFill>
                  <a:schemeClr val="tx2"/>
                </a:solidFill>
              </a:rPr>
              <a:t> </a:t>
            </a:r>
            <a:r>
              <a:rPr b="1" dirty="0" err="1" lang="en-GB" smtClean="0" sz="2000">
                <a:solidFill>
                  <a:schemeClr val="tx2"/>
                </a:solidFill>
              </a:rPr>
              <a:t>pob</a:t>
            </a:r>
            <a:r>
              <a:rPr b="1" dirty="0" lang="en-GB" smtClean="0" sz="2000">
                <a:solidFill>
                  <a:schemeClr val="tx2"/>
                </a:solidFill>
              </a:rPr>
              <a:t> </a:t>
            </a:r>
            <a:r>
              <a:rPr b="1" dirty="0" err="1" lang="en-GB" smtClean="0" sz="2000">
                <a:solidFill>
                  <a:schemeClr val="tx2"/>
                </a:solidFill>
              </a:rPr>
              <a:t>llun</a:t>
            </a:r>
            <a:r>
              <a:rPr b="1" dirty="0" lang="en-GB" smtClean="0" sz="2000">
                <a:solidFill>
                  <a:schemeClr val="tx2"/>
                </a:solidFill>
              </a:rPr>
              <a:t>)</a:t>
            </a:r>
            <a:endParaRPr b="1" dirty="0" lang="en-GB">
              <a:solidFill>
                <a:schemeClr val="tx2"/>
              </a:solidFill>
            </a:endParaRPr>
          </a:p>
        </p:txBody>
      </p:sp>
      <p:pic>
        <p:nvPicPr>
          <p:cNvPr descr="http://soccer-tricks.com/wp-content/uploads/2014/11/gareth-bale.jpg" id="4103" name="Picture 38">
            <a:hlinkClick r:id="rId3"/>
          </p:cNvPr>
          <p:cNvPicPr>
            <a:picLocks noChangeArrowheads="1"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065" y="1501308"/>
            <a:ext cx="1691144" cy="1965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http://www.espnscrum.com/PICTURES/CMS/25000/25089.jpg" id="4106" name="Picture 2">
            <a:hlinkClick r:id="rId5"/>
          </p:cNvPr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750" y="3760029"/>
            <a:ext cx="1650662" cy="2022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https://upload.wikimedia.org/wikipedia/cy/b/ba/T._Llew_Jones.jpg" id="4108" name="Picture 12">
            <a:hlinkClick r:id="rId7"/>
          </p:cNvPr>
          <p:cNvPicPr>
            <a:picLocks noChangeArrowheads="1"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/>
          <a:stretch>
            <a:fillRect/>
          </a:stretch>
        </p:blipFill>
        <p:spPr bwMode="auto">
          <a:xfrm>
            <a:off x="7308850" y="3760029"/>
            <a:ext cx="1530720" cy="196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https://pbs.twimg.com/profile_images/1539479687/Nigel_Owens_IRB_2011_Rugby_World_Cup_Referees_Hh6d6UMIkuLl.jpg" id="1026" name="Picture 19"/>
          <p:cNvPicPr>
            <a:picLocks noChangeArrowheads="1"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"/>
          <a:stretch/>
        </p:blipFill>
        <p:spPr bwMode="auto">
          <a:xfrm>
            <a:off x="637648" y="1459342"/>
            <a:ext cx="1530483" cy="1845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Llun 1"/>
          <p:cNvPicPr>
            <a:picLocks noChangeAspect="1"/>
          </p:cNvPicPr>
          <p:nvPr/>
        </p:nvPicPr>
        <p:blipFill rotWithShape="1">
          <a:blip r:embed="rId10"/>
          <a:srcRect b="66" r="-9"/>
          <a:stretch/>
        </p:blipFill>
        <p:spPr>
          <a:xfrm>
            <a:off x="490919" y="3712416"/>
            <a:ext cx="1677213" cy="1936484"/>
          </a:xfrm>
          <a:prstGeom prst="rect">
            <a:avLst/>
          </a:prstGeom>
        </p:spPr>
      </p:pic>
      <p:pic>
        <p:nvPicPr>
          <p:cNvPr id="11" name="Llun 10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"/>
          <a:stretch/>
        </p:blipFill>
        <p:spPr>
          <a:xfrm>
            <a:off x="2744477" y="1453362"/>
            <a:ext cx="1584176" cy="2050869"/>
          </a:xfrm>
          <a:prstGeom prst="rect">
            <a:avLst/>
          </a:prstGeom>
        </p:spPr>
      </p:pic>
      <p:pic>
        <p:nvPicPr>
          <p:cNvPr id="3" name="Llun 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"/>
          <a:stretch/>
        </p:blipFill>
        <p:spPr>
          <a:xfrm>
            <a:off x="6876255" y="1490409"/>
            <a:ext cx="1963315" cy="1975988"/>
          </a:xfrm>
          <a:prstGeom prst="rect">
            <a:avLst/>
          </a:prstGeom>
        </p:spPr>
      </p:pic>
      <p:sp>
        <p:nvSpPr>
          <p:cNvPr id="4" name="Blwch Testun 3"/>
          <p:cNvSpPr txBox="1"/>
          <p:nvPr/>
        </p:nvSpPr>
        <p:spPr>
          <a:xfrm>
            <a:off x="6521388" y="1401550"/>
            <a:ext cx="277688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cy-GB" smtClean="0"/>
              <a:t>4</a:t>
            </a:r>
            <a:endParaRPr dirty="0" lang="cy-GB"/>
          </a:p>
        </p:txBody>
      </p:sp>
      <p:sp>
        <p:nvSpPr>
          <p:cNvPr id="13" name="Blwch Testun 12"/>
          <p:cNvSpPr txBox="1"/>
          <p:nvPr/>
        </p:nvSpPr>
        <p:spPr>
          <a:xfrm>
            <a:off x="331912" y="1586216"/>
            <a:ext cx="277688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cy-GB" smtClean="0"/>
              <a:t>1</a:t>
            </a:r>
            <a:endParaRPr dirty="0" lang="cy-GB"/>
          </a:p>
        </p:txBody>
      </p:sp>
      <p:sp>
        <p:nvSpPr>
          <p:cNvPr id="14" name="Blwch Testun 13"/>
          <p:cNvSpPr txBox="1"/>
          <p:nvPr/>
        </p:nvSpPr>
        <p:spPr>
          <a:xfrm>
            <a:off x="4367242" y="1586216"/>
            <a:ext cx="277688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cy-GB" smtClean="0"/>
              <a:t>3</a:t>
            </a:r>
            <a:endParaRPr dirty="0" lang="cy-GB"/>
          </a:p>
        </p:txBody>
      </p:sp>
      <p:sp>
        <p:nvSpPr>
          <p:cNvPr id="15" name="Blwch Testun 14"/>
          <p:cNvSpPr txBox="1"/>
          <p:nvPr/>
        </p:nvSpPr>
        <p:spPr>
          <a:xfrm>
            <a:off x="2415068" y="1556067"/>
            <a:ext cx="277688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cy-GB"/>
              <a:t>2</a:t>
            </a:r>
          </a:p>
        </p:txBody>
      </p:sp>
      <p:sp>
        <p:nvSpPr>
          <p:cNvPr id="16" name="Blwch Testun 15"/>
          <p:cNvSpPr txBox="1"/>
          <p:nvPr/>
        </p:nvSpPr>
        <p:spPr>
          <a:xfrm>
            <a:off x="87790" y="3760029"/>
            <a:ext cx="277688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cy-GB" smtClean="0"/>
              <a:t>5</a:t>
            </a:r>
            <a:endParaRPr dirty="0" lang="cy-GB"/>
          </a:p>
        </p:txBody>
      </p:sp>
      <p:sp>
        <p:nvSpPr>
          <p:cNvPr id="17" name="Blwch Testun 16"/>
          <p:cNvSpPr txBox="1"/>
          <p:nvPr/>
        </p:nvSpPr>
        <p:spPr>
          <a:xfrm>
            <a:off x="2432603" y="3712416"/>
            <a:ext cx="277688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cy-GB" smtClean="0"/>
              <a:t>6</a:t>
            </a:r>
            <a:endParaRPr dirty="0" lang="cy-GB"/>
          </a:p>
        </p:txBody>
      </p:sp>
      <p:sp>
        <p:nvSpPr>
          <p:cNvPr id="18" name="Blwch Testun 17"/>
          <p:cNvSpPr txBox="1"/>
          <p:nvPr/>
        </p:nvSpPr>
        <p:spPr>
          <a:xfrm>
            <a:off x="4731882" y="3712416"/>
            <a:ext cx="277688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cy-GB"/>
              <a:t>7</a:t>
            </a:r>
          </a:p>
        </p:txBody>
      </p:sp>
      <p:sp>
        <p:nvSpPr>
          <p:cNvPr id="19" name="Blwch Testun 18"/>
          <p:cNvSpPr txBox="1"/>
          <p:nvPr/>
        </p:nvSpPr>
        <p:spPr>
          <a:xfrm>
            <a:off x="7024812" y="3707016"/>
            <a:ext cx="277688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cy-GB" smtClean="0"/>
              <a:t>8</a:t>
            </a:r>
            <a:endParaRPr dirty="0" lang="cy-GB"/>
          </a:p>
        </p:txBody>
      </p:sp>
      <p:pic>
        <p:nvPicPr>
          <p:cNvPr descr="Image result for elin fflur" id="6" name="Picture 2"/>
          <p:cNvPicPr>
            <a:picLocks noChangeArrowheads="1" noChangeAspect="1"/>
          </p:cNvPicPr>
          <p:nvPr/>
        </p:nvPicPr>
        <p:blipFill rotWithShape="1">
          <a:blip cstate="print"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5" r="40"/>
          <a:stretch/>
        </p:blipFill>
        <p:spPr bwMode="auto">
          <a:xfrm>
            <a:off x="5043635" y="3737666"/>
            <a:ext cx="1688992" cy="204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252536" y="1196752"/>
            <a:ext cx="8229600" cy="436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/>
                </a:solidFill>
              </a:rPr>
              <a:t>                </a:t>
            </a:r>
            <a:r>
              <a:rPr lang="en-GB" b="1" dirty="0" err="1" smtClean="0">
                <a:solidFill>
                  <a:schemeClr val="tx2"/>
                </a:solidFill>
              </a:rPr>
              <a:t>Rownd</a:t>
            </a:r>
            <a:r>
              <a:rPr lang="en-GB" b="1" dirty="0" smtClean="0">
                <a:solidFill>
                  <a:schemeClr val="tx2"/>
                </a:solidFill>
              </a:rPr>
              <a:t> 3 </a:t>
            </a:r>
            <a:r>
              <a:rPr lang="en-GB" sz="2200" b="1" dirty="0" smtClean="0">
                <a:solidFill>
                  <a:schemeClr val="tx2"/>
                </a:solidFill>
              </a:rPr>
              <a:t>(1 </a:t>
            </a:r>
            <a:r>
              <a:rPr lang="en-GB" sz="2200" b="1" dirty="0" err="1">
                <a:solidFill>
                  <a:schemeClr val="tx2"/>
                </a:solidFill>
              </a:rPr>
              <a:t>p</a:t>
            </a:r>
            <a:r>
              <a:rPr lang="en-GB" sz="2200" b="1" dirty="0" err="1" smtClean="0">
                <a:solidFill>
                  <a:schemeClr val="tx2"/>
                </a:solidFill>
              </a:rPr>
              <a:t>wynt</a:t>
            </a:r>
            <a:r>
              <a:rPr lang="en-GB" sz="2200" b="1" dirty="0" smtClean="0">
                <a:solidFill>
                  <a:schemeClr val="tx2"/>
                </a:solidFill>
              </a:rPr>
              <a:t> </a:t>
            </a:r>
            <a:r>
              <a:rPr lang="en-GB" sz="2200" b="1" dirty="0" err="1" smtClean="0">
                <a:solidFill>
                  <a:schemeClr val="tx2"/>
                </a:solidFill>
              </a:rPr>
              <a:t>ar</a:t>
            </a:r>
            <a:r>
              <a:rPr lang="en-GB" sz="2200" b="1" dirty="0" smtClean="0">
                <a:solidFill>
                  <a:schemeClr val="tx2"/>
                </a:solidFill>
              </a:rPr>
              <a:t> </a:t>
            </a:r>
            <a:r>
              <a:rPr lang="en-GB" sz="2200" b="1" dirty="0" err="1" smtClean="0">
                <a:solidFill>
                  <a:schemeClr val="tx2"/>
                </a:solidFill>
              </a:rPr>
              <a:t>gyfer</a:t>
            </a:r>
            <a:r>
              <a:rPr lang="en-GB" sz="2200" b="1" dirty="0" smtClean="0">
                <a:solidFill>
                  <a:schemeClr val="tx2"/>
                </a:solidFill>
              </a:rPr>
              <a:t> </a:t>
            </a:r>
            <a:r>
              <a:rPr lang="en-GB" sz="2200" b="1" dirty="0" err="1" smtClean="0">
                <a:solidFill>
                  <a:schemeClr val="tx2"/>
                </a:solidFill>
              </a:rPr>
              <a:t>pob</a:t>
            </a:r>
            <a:r>
              <a:rPr lang="en-GB" sz="2200" b="1" dirty="0" smtClean="0">
                <a:solidFill>
                  <a:schemeClr val="tx2"/>
                </a:solidFill>
              </a:rPr>
              <a:t> </a:t>
            </a:r>
            <a:r>
              <a:rPr lang="en-GB" sz="2200" b="1" dirty="0" err="1" smtClean="0">
                <a:solidFill>
                  <a:schemeClr val="tx2"/>
                </a:solidFill>
              </a:rPr>
              <a:t>cwestiwn</a:t>
            </a:r>
            <a:r>
              <a:rPr lang="en-GB" sz="2200" b="1" dirty="0" smtClean="0">
                <a:solidFill>
                  <a:schemeClr val="tx2"/>
                </a:solidFill>
              </a:rPr>
              <a:t>)</a:t>
            </a:r>
            <a:endParaRPr lang="en-GB" sz="2200" b="1" dirty="0">
              <a:solidFill>
                <a:schemeClr val="tx2"/>
              </a:solidFill>
            </a:endParaRP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sz="2000" b="1" dirty="0" err="1">
                <a:solidFill>
                  <a:srgbClr val="183962"/>
                </a:solidFill>
              </a:rPr>
              <a:t>A</a:t>
            </a:r>
            <a:r>
              <a:rPr lang="en-GB" sz="2000" b="1" dirty="0" err="1" smtClean="0">
                <a:solidFill>
                  <a:srgbClr val="183962"/>
                </a:solidFill>
              </a:rPr>
              <a:t>raf</a:t>
            </a:r>
            <a:r>
              <a:rPr lang="en-GB" sz="2000" b="1" dirty="0" smtClean="0">
                <a:solidFill>
                  <a:srgbClr val="183962"/>
                </a:solidFill>
              </a:rPr>
              <a:t> </a:t>
            </a:r>
            <a:r>
              <a:rPr lang="en-GB" sz="2000" b="1" dirty="0" err="1">
                <a:solidFill>
                  <a:srgbClr val="183962"/>
                </a:solidFill>
              </a:rPr>
              <a:t>deg</a:t>
            </a:r>
            <a:r>
              <a:rPr lang="en-GB" sz="2000" b="1" dirty="0">
                <a:solidFill>
                  <a:srgbClr val="183962"/>
                </a:solidFill>
              </a:rPr>
              <a:t> </a:t>
            </a:r>
            <a:r>
              <a:rPr lang="en-GB" sz="2000" b="1" dirty="0" err="1">
                <a:solidFill>
                  <a:srgbClr val="183962"/>
                </a:solidFill>
              </a:rPr>
              <a:t>mae</a:t>
            </a:r>
            <a:r>
              <a:rPr lang="en-GB" sz="2000" b="1" dirty="0">
                <a:solidFill>
                  <a:srgbClr val="183962"/>
                </a:solidFill>
              </a:rPr>
              <a:t> </a:t>
            </a:r>
            <a:r>
              <a:rPr lang="en-GB" sz="2000" b="1" dirty="0" smtClean="0">
                <a:solidFill>
                  <a:srgbClr val="183962"/>
                </a:solidFill>
              </a:rPr>
              <a:t>dal………….                          A) </a:t>
            </a:r>
            <a:r>
              <a:rPr lang="en-GB" sz="2000" b="1" dirty="0" err="1" smtClean="0">
                <a:solidFill>
                  <a:srgbClr val="183962"/>
                </a:solidFill>
              </a:rPr>
              <a:t>Asyn</a:t>
            </a:r>
            <a:r>
              <a:rPr lang="en-GB" sz="2000" b="1" dirty="0" smtClean="0">
                <a:solidFill>
                  <a:srgbClr val="183962"/>
                </a:solidFill>
              </a:rPr>
              <a:t>      B) </a:t>
            </a:r>
            <a:r>
              <a:rPr lang="en-GB" sz="2000" b="1" dirty="0" err="1" smtClean="0">
                <a:solidFill>
                  <a:srgbClr val="183962"/>
                </a:solidFill>
              </a:rPr>
              <a:t>Iâr</a:t>
            </a:r>
            <a:r>
              <a:rPr lang="en-GB" sz="2000" b="1" dirty="0" smtClean="0">
                <a:solidFill>
                  <a:srgbClr val="183962"/>
                </a:solidFill>
              </a:rPr>
              <a:t>          C) </a:t>
            </a:r>
            <a:r>
              <a:rPr lang="en-GB" sz="2000" b="1" dirty="0" err="1" smtClean="0">
                <a:solidFill>
                  <a:srgbClr val="183962"/>
                </a:solidFill>
              </a:rPr>
              <a:t>Bws</a:t>
            </a:r>
            <a:r>
              <a:rPr lang="en-GB" sz="2000" b="1" dirty="0" smtClean="0">
                <a:solidFill>
                  <a:srgbClr val="183962"/>
                </a:solidFill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GB" sz="2000" b="1" dirty="0">
                <a:solidFill>
                  <a:srgbClr val="183962"/>
                </a:solidFill>
              </a:rPr>
              <a:t>M</a:t>
            </a:r>
            <a:r>
              <a:rPr lang="en-GB" sz="2000" b="1" dirty="0" smtClean="0">
                <a:solidFill>
                  <a:srgbClr val="183962"/>
                </a:solidFill>
              </a:rPr>
              <a:t>ae </a:t>
            </a:r>
            <a:r>
              <a:rPr lang="en-GB" sz="2000" b="1" dirty="0" err="1">
                <a:solidFill>
                  <a:srgbClr val="183962"/>
                </a:solidFill>
              </a:rPr>
              <a:t>hi'n</a:t>
            </a:r>
            <a:r>
              <a:rPr lang="en-GB" sz="2000" b="1" dirty="0">
                <a:solidFill>
                  <a:srgbClr val="183962"/>
                </a:solidFill>
              </a:rPr>
              <a:t> </a:t>
            </a:r>
            <a:r>
              <a:rPr lang="en-GB" sz="2000" b="1" dirty="0" err="1" smtClean="0">
                <a:solidFill>
                  <a:srgbClr val="183962"/>
                </a:solidFill>
              </a:rPr>
              <a:t>siarad</a:t>
            </a:r>
            <a:r>
              <a:rPr lang="en-GB" sz="2000" b="1" dirty="0" smtClean="0">
                <a:solidFill>
                  <a:srgbClr val="183962"/>
                </a:solidFill>
              </a:rPr>
              <a:t> </a:t>
            </a:r>
            <a:r>
              <a:rPr lang="en-GB" sz="2000" b="1" dirty="0" err="1">
                <a:solidFill>
                  <a:srgbClr val="183962"/>
                </a:solidFill>
              </a:rPr>
              <a:t>trwy</a:t>
            </a:r>
            <a:r>
              <a:rPr lang="en-GB" sz="2000" b="1" dirty="0">
                <a:solidFill>
                  <a:srgbClr val="183962"/>
                </a:solidFill>
              </a:rPr>
              <a:t> </a:t>
            </a:r>
            <a:r>
              <a:rPr lang="en-GB" sz="2000" b="1" dirty="0" err="1" smtClean="0">
                <a:solidFill>
                  <a:srgbClr val="183962"/>
                </a:solidFill>
              </a:rPr>
              <a:t>ei</a:t>
            </a:r>
            <a:r>
              <a:rPr lang="en-GB" sz="2000" b="1" dirty="0" smtClean="0">
                <a:solidFill>
                  <a:srgbClr val="183962"/>
                </a:solidFill>
              </a:rPr>
              <a:t>………..                 A) Het        B) </a:t>
            </a:r>
            <a:r>
              <a:rPr lang="en-GB" sz="2000" b="1" dirty="0" err="1" smtClean="0">
                <a:solidFill>
                  <a:srgbClr val="183962"/>
                </a:solidFill>
              </a:rPr>
              <a:t>Trwyn</a:t>
            </a:r>
            <a:r>
              <a:rPr lang="en-GB" sz="2000" b="1" dirty="0" smtClean="0">
                <a:solidFill>
                  <a:srgbClr val="183962"/>
                </a:solidFill>
              </a:rPr>
              <a:t>    C) </a:t>
            </a:r>
            <a:r>
              <a:rPr lang="en-GB" sz="2000" b="1" dirty="0" err="1" smtClean="0">
                <a:solidFill>
                  <a:srgbClr val="183962"/>
                </a:solidFill>
              </a:rPr>
              <a:t>Ceg</a:t>
            </a:r>
            <a:endParaRPr lang="en-GB" sz="2000" b="1" dirty="0" smtClean="0">
              <a:solidFill>
                <a:srgbClr val="183962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2000" b="1" dirty="0">
                <a:solidFill>
                  <a:srgbClr val="183962"/>
                </a:solidFill>
              </a:rPr>
              <a:t>M</a:t>
            </a:r>
            <a:r>
              <a:rPr lang="en-GB" sz="2000" b="1" dirty="0" smtClean="0">
                <a:solidFill>
                  <a:srgbClr val="183962"/>
                </a:solidFill>
              </a:rPr>
              <a:t>ae </a:t>
            </a:r>
            <a:r>
              <a:rPr lang="en-GB" sz="2000" b="1" dirty="0" err="1">
                <a:solidFill>
                  <a:srgbClr val="183962"/>
                </a:solidFill>
              </a:rPr>
              <a:t>hi'n</a:t>
            </a:r>
            <a:r>
              <a:rPr lang="en-GB" sz="2000" b="1" dirty="0">
                <a:solidFill>
                  <a:srgbClr val="183962"/>
                </a:solidFill>
              </a:rPr>
              <a:t> </a:t>
            </a:r>
            <a:r>
              <a:rPr lang="en-GB" sz="2000" b="1" dirty="0" err="1">
                <a:solidFill>
                  <a:srgbClr val="183962"/>
                </a:solidFill>
              </a:rPr>
              <a:t>bwrw</a:t>
            </a:r>
            <a:r>
              <a:rPr lang="en-GB" sz="2000" b="1" dirty="0">
                <a:solidFill>
                  <a:srgbClr val="183962"/>
                </a:solidFill>
              </a:rPr>
              <a:t> hen </a:t>
            </a:r>
            <a:r>
              <a:rPr lang="en-GB" sz="2000" b="1" dirty="0" err="1">
                <a:solidFill>
                  <a:srgbClr val="183962"/>
                </a:solidFill>
              </a:rPr>
              <a:t>wragedd</a:t>
            </a:r>
            <a:r>
              <a:rPr lang="en-GB" sz="2000" b="1" dirty="0">
                <a:solidFill>
                  <a:srgbClr val="183962"/>
                </a:solidFill>
              </a:rPr>
              <a:t> </a:t>
            </a:r>
            <a:r>
              <a:rPr lang="en-GB" sz="2000" b="1" dirty="0" smtClean="0">
                <a:solidFill>
                  <a:srgbClr val="183962"/>
                </a:solidFill>
              </a:rPr>
              <a:t>a…………. A) </a:t>
            </a:r>
            <a:r>
              <a:rPr lang="en-GB" sz="2000" b="1" dirty="0" err="1" smtClean="0">
                <a:solidFill>
                  <a:srgbClr val="183962"/>
                </a:solidFill>
              </a:rPr>
              <a:t>Bagiau</a:t>
            </a:r>
            <a:r>
              <a:rPr lang="en-GB" sz="2000" b="1" dirty="0" smtClean="0">
                <a:solidFill>
                  <a:srgbClr val="183962"/>
                </a:solidFill>
              </a:rPr>
              <a:t>   B) </a:t>
            </a:r>
            <a:r>
              <a:rPr lang="en-GB" sz="2000" b="1" dirty="0" err="1" smtClean="0">
                <a:solidFill>
                  <a:srgbClr val="183962"/>
                </a:solidFill>
              </a:rPr>
              <a:t>Ffyn</a:t>
            </a:r>
            <a:r>
              <a:rPr lang="en-GB" sz="2000" b="1" dirty="0" smtClean="0">
                <a:solidFill>
                  <a:srgbClr val="183962"/>
                </a:solidFill>
              </a:rPr>
              <a:t>        C) </a:t>
            </a:r>
            <a:r>
              <a:rPr lang="en-GB" sz="2000" b="1" dirty="0" err="1" smtClean="0">
                <a:solidFill>
                  <a:srgbClr val="183962"/>
                </a:solidFill>
              </a:rPr>
              <a:t>Glaw</a:t>
            </a:r>
            <a:endParaRPr lang="en-GB" sz="2000" b="1" dirty="0" smtClean="0">
              <a:solidFill>
                <a:srgbClr val="183962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2000" b="1" dirty="0" err="1">
                <a:solidFill>
                  <a:srgbClr val="183962"/>
                </a:solidFill>
              </a:rPr>
              <a:t>R</a:t>
            </a:r>
            <a:r>
              <a:rPr lang="en-GB" sz="2000" b="1" dirty="0" err="1" smtClean="0">
                <a:solidFill>
                  <a:srgbClr val="183962"/>
                </a:solidFill>
              </a:rPr>
              <a:t>hoi'r</a:t>
            </a:r>
            <a:r>
              <a:rPr lang="en-GB" sz="2000" b="1" dirty="0" smtClean="0">
                <a:solidFill>
                  <a:srgbClr val="183962"/>
                </a:solidFill>
              </a:rPr>
              <a:t> </a:t>
            </a:r>
            <a:r>
              <a:rPr lang="en-GB" sz="2000" b="1" dirty="0" err="1">
                <a:solidFill>
                  <a:srgbClr val="183962"/>
                </a:solidFill>
              </a:rPr>
              <a:t>ffidil</a:t>
            </a:r>
            <a:r>
              <a:rPr lang="en-GB" sz="2000" b="1" dirty="0">
                <a:solidFill>
                  <a:srgbClr val="183962"/>
                </a:solidFill>
              </a:rPr>
              <a:t> </a:t>
            </a:r>
            <a:r>
              <a:rPr lang="en-GB" sz="2000" b="1" dirty="0" err="1">
                <a:solidFill>
                  <a:srgbClr val="183962"/>
                </a:solidFill>
              </a:rPr>
              <a:t>yn</a:t>
            </a:r>
            <a:r>
              <a:rPr lang="en-GB" sz="2000" b="1" dirty="0">
                <a:solidFill>
                  <a:srgbClr val="183962"/>
                </a:solidFill>
              </a:rPr>
              <a:t> </a:t>
            </a:r>
            <a:r>
              <a:rPr lang="en-GB" sz="2000" b="1" dirty="0" smtClean="0">
                <a:solidFill>
                  <a:srgbClr val="183962"/>
                </a:solidFill>
              </a:rPr>
              <a:t>y ……………                          A)  To          B) </a:t>
            </a:r>
            <a:r>
              <a:rPr lang="en-GB" sz="2000" b="1" dirty="0" err="1" smtClean="0">
                <a:solidFill>
                  <a:srgbClr val="183962"/>
                </a:solidFill>
              </a:rPr>
              <a:t>Drws</a:t>
            </a:r>
            <a:r>
              <a:rPr lang="en-GB" sz="2000" b="1" dirty="0" smtClean="0">
                <a:solidFill>
                  <a:srgbClr val="183962"/>
                </a:solidFill>
              </a:rPr>
              <a:t>      C) </a:t>
            </a:r>
            <a:r>
              <a:rPr lang="en-GB" sz="2000" b="1" dirty="0" err="1" smtClean="0">
                <a:solidFill>
                  <a:srgbClr val="183962"/>
                </a:solidFill>
              </a:rPr>
              <a:t>Teledu</a:t>
            </a:r>
            <a:endParaRPr lang="en-GB" sz="2000" b="1" dirty="0" smtClean="0">
              <a:solidFill>
                <a:srgbClr val="183962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2000" b="1" dirty="0" err="1">
                <a:solidFill>
                  <a:srgbClr val="183962"/>
                </a:solidFill>
              </a:rPr>
              <a:t>M</a:t>
            </a:r>
            <a:r>
              <a:rPr lang="en-GB" sz="2000" b="1" dirty="0" err="1" smtClean="0">
                <a:solidFill>
                  <a:srgbClr val="183962"/>
                </a:solidFill>
              </a:rPr>
              <a:t>ae’n</a:t>
            </a:r>
            <a:r>
              <a:rPr lang="en-GB" sz="2000" b="1" dirty="0" smtClean="0">
                <a:solidFill>
                  <a:srgbClr val="183962"/>
                </a:solidFill>
              </a:rPr>
              <a:t> </a:t>
            </a:r>
            <a:r>
              <a:rPr lang="en-GB" sz="2000" b="1" dirty="0" err="1">
                <a:solidFill>
                  <a:srgbClr val="183962"/>
                </a:solidFill>
              </a:rPr>
              <a:t>llygaid</a:t>
            </a:r>
            <a:r>
              <a:rPr lang="en-GB" sz="2000" b="1" dirty="0">
                <a:solidFill>
                  <a:srgbClr val="183962"/>
                </a:solidFill>
              </a:rPr>
              <a:t> </a:t>
            </a:r>
            <a:r>
              <a:rPr lang="en-GB" sz="2000" b="1" dirty="0" err="1" smtClean="0">
                <a:solidFill>
                  <a:srgbClr val="183962"/>
                </a:solidFill>
              </a:rPr>
              <a:t>ei</a:t>
            </a:r>
            <a:r>
              <a:rPr lang="en-GB" sz="2000" b="1" dirty="0" smtClean="0">
                <a:solidFill>
                  <a:srgbClr val="183962"/>
                </a:solidFill>
              </a:rPr>
              <a:t>………………                       A) </a:t>
            </a:r>
            <a:r>
              <a:rPr lang="en-GB" sz="2000" b="1" dirty="0" err="1" smtClean="0">
                <a:solidFill>
                  <a:srgbClr val="183962"/>
                </a:solidFill>
              </a:rPr>
              <a:t>Drwyn</a:t>
            </a:r>
            <a:r>
              <a:rPr lang="en-GB" sz="2000" b="1" dirty="0" smtClean="0">
                <a:solidFill>
                  <a:srgbClr val="183962"/>
                </a:solidFill>
              </a:rPr>
              <a:t>   B) Cymru    C) le</a:t>
            </a:r>
          </a:p>
          <a:p>
            <a:pPr>
              <a:buFont typeface="+mj-lt"/>
              <a:buAutoNum type="arabicPeriod"/>
            </a:pPr>
            <a:r>
              <a:rPr lang="en-GB" sz="2000" b="1" dirty="0" err="1">
                <a:solidFill>
                  <a:srgbClr val="183962"/>
                </a:solidFill>
              </a:rPr>
              <a:t>Y</a:t>
            </a:r>
            <a:r>
              <a:rPr lang="en-GB" sz="2000" b="1" dirty="0" err="1" smtClean="0">
                <a:solidFill>
                  <a:srgbClr val="183962"/>
                </a:solidFill>
              </a:rPr>
              <a:t>n</a:t>
            </a:r>
            <a:r>
              <a:rPr lang="en-GB" sz="2000" b="1" dirty="0" smtClean="0">
                <a:solidFill>
                  <a:srgbClr val="183962"/>
                </a:solidFill>
              </a:rPr>
              <a:t> wen o </a:t>
            </a:r>
            <a:r>
              <a:rPr lang="en-GB" sz="2000" b="1" dirty="0" err="1" smtClean="0">
                <a:solidFill>
                  <a:srgbClr val="183962"/>
                </a:solidFill>
              </a:rPr>
              <a:t>glust</a:t>
            </a:r>
            <a:r>
              <a:rPr lang="en-GB" sz="2000" b="1" dirty="0" smtClean="0">
                <a:solidFill>
                  <a:srgbClr val="183962"/>
                </a:solidFill>
              </a:rPr>
              <a:t> </a:t>
            </a:r>
            <a:r>
              <a:rPr lang="en-GB" sz="2000" b="1" dirty="0" err="1" smtClean="0">
                <a:solidFill>
                  <a:srgbClr val="183962"/>
                </a:solidFill>
              </a:rPr>
              <a:t>i</a:t>
            </a:r>
            <a:r>
              <a:rPr lang="en-GB" sz="2000" b="1" dirty="0" smtClean="0">
                <a:solidFill>
                  <a:srgbClr val="183962"/>
                </a:solidFill>
              </a:rPr>
              <a:t> ………………..                    A) </a:t>
            </a:r>
            <a:r>
              <a:rPr lang="en-GB" sz="2000" b="1" dirty="0" err="1" smtClean="0">
                <a:solidFill>
                  <a:srgbClr val="183962"/>
                </a:solidFill>
              </a:rPr>
              <a:t>Gwallt</a:t>
            </a:r>
            <a:r>
              <a:rPr lang="en-GB" sz="2000" b="1" dirty="0" smtClean="0">
                <a:solidFill>
                  <a:srgbClr val="183962"/>
                </a:solidFill>
              </a:rPr>
              <a:t>    B) </a:t>
            </a:r>
            <a:r>
              <a:rPr lang="en-GB" sz="2000" b="1" dirty="0" err="1" smtClean="0">
                <a:solidFill>
                  <a:srgbClr val="183962"/>
                </a:solidFill>
              </a:rPr>
              <a:t>Glust</a:t>
            </a:r>
            <a:r>
              <a:rPr lang="en-GB" sz="2000" b="1" dirty="0" smtClean="0">
                <a:solidFill>
                  <a:srgbClr val="183962"/>
                </a:solidFill>
              </a:rPr>
              <a:t>      C) </a:t>
            </a:r>
            <a:r>
              <a:rPr lang="en-GB" sz="2000" b="1" dirty="0" err="1" smtClean="0">
                <a:solidFill>
                  <a:srgbClr val="183962"/>
                </a:solidFill>
              </a:rPr>
              <a:t>Gwyneb</a:t>
            </a:r>
            <a:endParaRPr lang="en-GB" sz="2000" b="1" dirty="0" smtClean="0">
              <a:solidFill>
                <a:srgbClr val="183962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2000" b="1" dirty="0" err="1">
                <a:solidFill>
                  <a:srgbClr val="183962"/>
                </a:solidFill>
              </a:rPr>
              <a:t>M</a:t>
            </a:r>
            <a:r>
              <a:rPr lang="en-GB" sz="2000" b="1" dirty="0" err="1" smtClean="0">
                <a:solidFill>
                  <a:srgbClr val="183962"/>
                </a:solidFill>
              </a:rPr>
              <a:t>ynd</a:t>
            </a:r>
            <a:r>
              <a:rPr lang="en-GB" sz="2000" b="1" dirty="0" smtClean="0">
                <a:solidFill>
                  <a:srgbClr val="183962"/>
                </a:solidFill>
              </a:rPr>
              <a:t> </a:t>
            </a:r>
            <a:r>
              <a:rPr lang="en-GB" sz="2000" b="1" dirty="0" err="1" smtClean="0">
                <a:solidFill>
                  <a:srgbClr val="183962"/>
                </a:solidFill>
              </a:rPr>
              <a:t>dros</a:t>
            </a:r>
            <a:r>
              <a:rPr lang="en-GB" sz="2000" b="1" dirty="0" smtClean="0">
                <a:solidFill>
                  <a:srgbClr val="183962"/>
                </a:solidFill>
              </a:rPr>
              <a:t> ben ……………..                        A) </a:t>
            </a:r>
            <a:r>
              <a:rPr lang="en-GB" sz="2000" b="1" dirty="0" err="1" smtClean="0">
                <a:solidFill>
                  <a:srgbClr val="183962"/>
                </a:solidFill>
              </a:rPr>
              <a:t>Mynydd</a:t>
            </a:r>
            <a:r>
              <a:rPr lang="en-GB" sz="2000" b="1" dirty="0" smtClean="0">
                <a:solidFill>
                  <a:srgbClr val="183962"/>
                </a:solidFill>
              </a:rPr>
              <a:t>  B) </a:t>
            </a:r>
            <a:r>
              <a:rPr lang="en-GB" sz="2000" b="1" dirty="0" err="1" smtClean="0">
                <a:solidFill>
                  <a:srgbClr val="183962"/>
                </a:solidFill>
              </a:rPr>
              <a:t>Llestri</a:t>
            </a:r>
            <a:r>
              <a:rPr lang="en-GB" sz="2000" b="1" dirty="0" smtClean="0">
                <a:solidFill>
                  <a:srgbClr val="183962"/>
                </a:solidFill>
              </a:rPr>
              <a:t>    C) Car</a:t>
            </a:r>
          </a:p>
          <a:p>
            <a:pPr>
              <a:buFont typeface="+mj-lt"/>
              <a:buAutoNum type="arabicPeriod"/>
            </a:pPr>
            <a:r>
              <a:rPr lang="en-GB" sz="2000" b="1" dirty="0" err="1">
                <a:solidFill>
                  <a:srgbClr val="183962"/>
                </a:solidFill>
              </a:rPr>
              <a:t>C</a:t>
            </a:r>
            <a:r>
              <a:rPr lang="en-GB" sz="2000" b="1" dirty="0" err="1" smtClean="0">
                <a:solidFill>
                  <a:srgbClr val="183962"/>
                </a:solidFill>
              </a:rPr>
              <a:t>hwarae’n</a:t>
            </a:r>
            <a:r>
              <a:rPr lang="en-GB" sz="2000" b="1" dirty="0" smtClean="0">
                <a:solidFill>
                  <a:srgbClr val="183962"/>
                </a:solidFill>
              </a:rPr>
              <a:t> </a:t>
            </a:r>
            <a:r>
              <a:rPr lang="en-GB" sz="2000" b="1" dirty="0" err="1" smtClean="0">
                <a:solidFill>
                  <a:srgbClr val="183962"/>
                </a:solidFill>
              </a:rPr>
              <a:t>troi’n</a:t>
            </a:r>
            <a:r>
              <a:rPr lang="en-GB" sz="2000" b="1" dirty="0" smtClean="0">
                <a:solidFill>
                  <a:srgbClr val="183962"/>
                </a:solidFill>
              </a:rPr>
              <a:t>……...                               A) </a:t>
            </a:r>
            <a:r>
              <a:rPr lang="en-GB" sz="2000" b="1" dirty="0" err="1" smtClean="0">
                <a:solidFill>
                  <a:srgbClr val="183962"/>
                </a:solidFill>
              </a:rPr>
              <a:t>Chwerw</a:t>
            </a:r>
            <a:r>
              <a:rPr lang="en-GB" sz="2000" b="1" dirty="0" smtClean="0">
                <a:solidFill>
                  <a:srgbClr val="183962"/>
                </a:solidFill>
                <a:cs typeface="Arial"/>
              </a:rPr>
              <a:t>  B) </a:t>
            </a:r>
            <a:r>
              <a:rPr lang="en-GB" sz="2000" b="1" dirty="0" err="1" smtClean="0">
                <a:solidFill>
                  <a:srgbClr val="183962"/>
                </a:solidFill>
                <a:cs typeface="Arial"/>
              </a:rPr>
              <a:t>Pêl</a:t>
            </a:r>
            <a:r>
              <a:rPr lang="en-GB" sz="2000" b="1" dirty="0" smtClean="0">
                <a:solidFill>
                  <a:srgbClr val="183962"/>
                </a:solidFill>
                <a:cs typeface="Arial"/>
              </a:rPr>
              <a:t>         C) </a:t>
            </a:r>
            <a:r>
              <a:rPr lang="en-GB" sz="2000" b="1" dirty="0" err="1" smtClean="0">
                <a:solidFill>
                  <a:srgbClr val="183962"/>
                </a:solidFill>
                <a:cs typeface="Arial"/>
              </a:rPr>
              <a:t>Teganau</a:t>
            </a:r>
            <a:endParaRPr lang="en-GB" sz="2000" b="1" dirty="0" smtClean="0">
              <a:solidFill>
                <a:srgbClr val="183962"/>
              </a:solidFill>
              <a:cs typeface="Arial"/>
            </a:endParaRPr>
          </a:p>
          <a:p>
            <a:pPr marL="0" indent="0">
              <a:buNone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436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err="1" smtClean="0">
                <a:solidFill>
                  <a:schemeClr val="tx2"/>
                </a:solidFill>
              </a:rPr>
              <a:t>Rownd</a:t>
            </a:r>
            <a:r>
              <a:rPr lang="en-GB" b="1" dirty="0" smtClean="0">
                <a:solidFill>
                  <a:schemeClr val="tx2"/>
                </a:solidFill>
              </a:rPr>
              <a:t> 4 - </a:t>
            </a:r>
            <a:r>
              <a:rPr lang="en-GB" b="1" dirty="0" err="1" smtClean="0">
                <a:solidFill>
                  <a:schemeClr val="tx2"/>
                </a:solidFill>
              </a:rPr>
              <a:t>Fideo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dirty="0" smtClean="0">
              <a:hlinkClick r:id="rId3"/>
            </a:endParaRPr>
          </a:p>
          <a:p>
            <a:r>
              <a:rPr lang="en-GB" altLang="en-US" dirty="0" smtClean="0">
                <a:hlinkClick r:id="rId3"/>
              </a:rPr>
              <a:t>https</a:t>
            </a:r>
            <a:r>
              <a:rPr lang="en-GB" altLang="en-US" dirty="0">
                <a:hlinkClick r:id="rId3"/>
              </a:rPr>
              <a:t>://</a:t>
            </a:r>
            <a:r>
              <a:rPr lang="en-GB" altLang="en-US" dirty="0" smtClean="0">
                <a:hlinkClick r:id="rId3"/>
              </a:rPr>
              <a:t>www.youtube.com/watch?v=mqbm8j2Khc4</a:t>
            </a:r>
            <a:r>
              <a:rPr lang="en-GB" altLang="en-US" dirty="0" smtClean="0"/>
              <a:t> </a:t>
            </a:r>
          </a:p>
          <a:p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36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err="1" smtClean="0">
                <a:solidFill>
                  <a:srgbClr val="183962"/>
                </a:solidFill>
              </a:rPr>
              <a:t>Rownd</a:t>
            </a:r>
            <a:r>
              <a:rPr lang="en-GB" b="1" dirty="0" smtClean="0">
                <a:solidFill>
                  <a:srgbClr val="183962"/>
                </a:solidFill>
              </a:rPr>
              <a:t> 4 – </a:t>
            </a:r>
            <a:r>
              <a:rPr lang="en-GB" b="1" dirty="0" err="1" smtClean="0">
                <a:solidFill>
                  <a:srgbClr val="183962"/>
                </a:solidFill>
              </a:rPr>
              <a:t>Fideo</a:t>
            </a:r>
            <a:r>
              <a:rPr lang="en-GB" b="1" dirty="0" smtClean="0">
                <a:solidFill>
                  <a:srgbClr val="183962"/>
                </a:solidFill>
              </a:rPr>
              <a:t> </a:t>
            </a:r>
            <a:r>
              <a:rPr lang="en-GB" sz="2200" b="1" dirty="0" smtClean="0">
                <a:solidFill>
                  <a:srgbClr val="183962"/>
                </a:solidFill>
              </a:rPr>
              <a:t>(2 </a:t>
            </a:r>
            <a:r>
              <a:rPr lang="en-GB" sz="2200" b="1" dirty="0" err="1" smtClean="0">
                <a:solidFill>
                  <a:srgbClr val="183962"/>
                </a:solidFill>
              </a:rPr>
              <a:t>bwynt</a:t>
            </a:r>
            <a:r>
              <a:rPr lang="en-GB" sz="2200" b="1" dirty="0" smtClean="0">
                <a:solidFill>
                  <a:srgbClr val="183962"/>
                </a:solidFill>
              </a:rPr>
              <a:t> </a:t>
            </a:r>
            <a:r>
              <a:rPr lang="en-GB" sz="2200" b="1" dirty="0" err="1" smtClean="0">
                <a:solidFill>
                  <a:srgbClr val="183962"/>
                </a:solidFill>
              </a:rPr>
              <a:t>ar</a:t>
            </a:r>
            <a:r>
              <a:rPr lang="en-GB" sz="2200" b="1" dirty="0" smtClean="0">
                <a:solidFill>
                  <a:srgbClr val="183962"/>
                </a:solidFill>
              </a:rPr>
              <a:t> </a:t>
            </a:r>
            <a:r>
              <a:rPr lang="en-GB" sz="2200" b="1" dirty="0" err="1" smtClean="0">
                <a:solidFill>
                  <a:srgbClr val="183962"/>
                </a:solidFill>
              </a:rPr>
              <a:t>gyfer</a:t>
            </a:r>
            <a:r>
              <a:rPr lang="en-GB" sz="2200" b="1" dirty="0" smtClean="0">
                <a:solidFill>
                  <a:srgbClr val="183962"/>
                </a:solidFill>
              </a:rPr>
              <a:t> </a:t>
            </a:r>
            <a:r>
              <a:rPr lang="en-GB" sz="2200" b="1" dirty="0" err="1" smtClean="0">
                <a:solidFill>
                  <a:srgbClr val="183962"/>
                </a:solidFill>
              </a:rPr>
              <a:t>pob</a:t>
            </a:r>
            <a:r>
              <a:rPr lang="en-GB" sz="2200" b="1" dirty="0" smtClean="0">
                <a:solidFill>
                  <a:srgbClr val="183962"/>
                </a:solidFill>
              </a:rPr>
              <a:t> </a:t>
            </a:r>
            <a:r>
              <a:rPr lang="en-GB" sz="2200" b="1" dirty="0" err="1" smtClean="0">
                <a:solidFill>
                  <a:srgbClr val="183962"/>
                </a:solidFill>
              </a:rPr>
              <a:t>cwestiwn</a:t>
            </a:r>
            <a:r>
              <a:rPr lang="en-GB" sz="2200" b="1" dirty="0" smtClean="0">
                <a:solidFill>
                  <a:srgbClr val="183962"/>
                </a:solidFill>
              </a:rPr>
              <a:t>)</a:t>
            </a:r>
            <a:endParaRPr lang="en-GB" sz="2200" b="1" dirty="0">
              <a:solidFill>
                <a:srgbClr val="183962"/>
              </a:solidFill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248472"/>
          </a:xfrm>
        </p:spPr>
        <p:txBody>
          <a:bodyPr/>
          <a:lstStyle/>
          <a:p>
            <a:r>
              <a:rPr lang="en-GB" altLang="en-US" sz="2000" b="1" dirty="0" smtClean="0">
                <a:solidFill>
                  <a:schemeClr val="tx2"/>
                </a:solidFill>
              </a:rPr>
              <a:t>1.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Sawl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‘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Diolch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’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oedd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y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fideo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?</a:t>
            </a:r>
          </a:p>
          <a:p>
            <a:r>
              <a:rPr lang="en-GB" altLang="en-US" sz="2000" b="1" dirty="0">
                <a:solidFill>
                  <a:schemeClr val="tx2"/>
                </a:solidFill>
              </a:rPr>
              <a:t>2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.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Pwy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oedd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y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chwaraewr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cyntaf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y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fideo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?</a:t>
            </a:r>
          </a:p>
          <a:p>
            <a:r>
              <a:rPr lang="en-GB" altLang="en-US" sz="2000" b="1" dirty="0">
                <a:solidFill>
                  <a:schemeClr val="tx2"/>
                </a:solidFill>
              </a:rPr>
              <a:t>3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.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Pwy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oedd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y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chwaraewr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olaf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i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ymddangos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y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fideo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?</a:t>
            </a:r>
            <a:endParaRPr lang="en-GB" altLang="en-US" sz="2000" b="1" dirty="0">
              <a:solidFill>
                <a:schemeClr val="tx2"/>
              </a:solidFill>
            </a:endParaRPr>
          </a:p>
          <a:p>
            <a:r>
              <a:rPr lang="en-GB" altLang="en-US" sz="2000" b="1" dirty="0" smtClean="0">
                <a:solidFill>
                  <a:schemeClr val="tx2"/>
                </a:solidFill>
              </a:rPr>
              <a:t>4. </a:t>
            </a:r>
            <a:r>
              <a:rPr lang="en-GB" altLang="en-US" sz="2000" b="1" dirty="0">
                <a:solidFill>
                  <a:schemeClr val="tx2"/>
                </a:solidFill>
              </a:rPr>
              <a:t>Beth </a:t>
            </a:r>
            <a:r>
              <a:rPr lang="en-GB" altLang="en-US" sz="2000" b="1" dirty="0" err="1">
                <a:solidFill>
                  <a:schemeClr val="tx2"/>
                </a:solidFill>
              </a:rPr>
              <a:t>roedd</a:t>
            </a:r>
            <a:r>
              <a:rPr lang="en-GB" altLang="en-US" sz="2000" b="1" dirty="0">
                <a:solidFill>
                  <a:schemeClr val="tx2"/>
                </a:solidFill>
              </a:rPr>
              <a:t> Chris Coleman </a:t>
            </a:r>
            <a:r>
              <a:rPr lang="en-GB" altLang="en-US" sz="2000" b="1" dirty="0" err="1">
                <a:solidFill>
                  <a:schemeClr val="tx2"/>
                </a:solidFill>
              </a:rPr>
              <a:t>yn</a:t>
            </a:r>
            <a:r>
              <a:rPr lang="en-GB" altLang="en-US" sz="2000" b="1" dirty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>
                <a:solidFill>
                  <a:schemeClr val="tx2"/>
                </a:solidFill>
              </a:rPr>
              <a:t>gwisgo</a:t>
            </a:r>
            <a:r>
              <a:rPr lang="en-GB" altLang="en-US" sz="2000" b="1" dirty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>
                <a:solidFill>
                  <a:schemeClr val="tx2"/>
                </a:solidFill>
              </a:rPr>
              <a:t>yn</a:t>
            </a:r>
            <a:r>
              <a:rPr lang="en-GB" altLang="en-US" sz="2000" b="1" dirty="0">
                <a:solidFill>
                  <a:schemeClr val="tx2"/>
                </a:solidFill>
              </a:rPr>
              <a:t> y </a:t>
            </a:r>
            <a:r>
              <a:rPr lang="en-GB" altLang="en-US" sz="2000" b="1" dirty="0" err="1">
                <a:solidFill>
                  <a:schemeClr val="tx2"/>
                </a:solidFill>
              </a:rPr>
              <a:t>fideo</a:t>
            </a:r>
            <a:r>
              <a:rPr lang="en-GB" altLang="en-US" sz="2000" b="1" dirty="0">
                <a:solidFill>
                  <a:schemeClr val="tx2"/>
                </a:solidFill>
              </a:rPr>
              <a:t>?</a:t>
            </a:r>
          </a:p>
          <a:p>
            <a:pPr marL="0" indent="0">
              <a:buNone/>
            </a:pPr>
            <a:r>
              <a:rPr lang="en-GB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         </a:t>
            </a:r>
            <a:r>
              <a:rPr lang="en-GB" alt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Siwt</a:t>
            </a:r>
            <a:r>
              <a:rPr lang="en-GB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altLang="en-US" sz="2000" b="1" dirty="0" err="1">
                <a:solidFill>
                  <a:schemeClr val="accent6">
                    <a:lumMod val="75000"/>
                  </a:schemeClr>
                </a:solidFill>
              </a:rPr>
              <a:t>neu</a:t>
            </a:r>
            <a:r>
              <a:rPr lang="en-GB" alt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altLang="en-US" sz="2000" b="1" dirty="0" err="1">
                <a:solidFill>
                  <a:schemeClr val="accent6">
                    <a:lumMod val="75000"/>
                  </a:schemeClr>
                </a:solidFill>
              </a:rPr>
              <a:t>crys</a:t>
            </a:r>
            <a:r>
              <a:rPr lang="en-GB" altLang="en-US" sz="2000" b="1" dirty="0">
                <a:solidFill>
                  <a:schemeClr val="accent6">
                    <a:lumMod val="75000"/>
                  </a:schemeClr>
                </a:solidFill>
              </a:rPr>
              <a:t> T </a:t>
            </a:r>
            <a:r>
              <a:rPr lang="en-GB" altLang="en-US" sz="2000" b="1" dirty="0" err="1">
                <a:solidFill>
                  <a:schemeClr val="accent6">
                    <a:lumMod val="75000"/>
                  </a:schemeClr>
                </a:solidFill>
              </a:rPr>
              <a:t>Cymru</a:t>
            </a:r>
            <a:endParaRPr lang="en-GB" alt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altLang="en-US" sz="2000" b="1" dirty="0" smtClean="0">
                <a:solidFill>
                  <a:schemeClr val="tx2"/>
                </a:solidFill>
              </a:rPr>
              <a:t>5. </a:t>
            </a:r>
            <a:r>
              <a:rPr lang="en-GB" altLang="en-US" sz="2000" b="1" dirty="0" err="1">
                <a:solidFill>
                  <a:schemeClr val="accent6">
                    <a:lumMod val="75000"/>
                  </a:schemeClr>
                </a:solidFill>
              </a:rPr>
              <a:t>Cywir</a:t>
            </a:r>
            <a:r>
              <a:rPr lang="en-GB" alt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altLang="en-US" sz="2000" b="1" dirty="0" err="1">
                <a:solidFill>
                  <a:schemeClr val="accent6">
                    <a:lumMod val="75000"/>
                  </a:schemeClr>
                </a:solidFill>
              </a:rPr>
              <a:t>neu</a:t>
            </a:r>
            <a:r>
              <a:rPr lang="en-GB" alt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altLang="en-US" sz="2000" b="1" dirty="0" err="1">
                <a:solidFill>
                  <a:schemeClr val="accent6">
                    <a:lumMod val="75000"/>
                  </a:schemeClr>
                </a:solidFill>
              </a:rPr>
              <a:t>anghywir</a:t>
            </a:r>
            <a:r>
              <a:rPr lang="en-GB" altLang="en-US" sz="2000" b="1" dirty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GB" altLang="en-US" sz="2000" b="1" dirty="0" smtClean="0">
                <a:solidFill>
                  <a:schemeClr val="tx2"/>
                </a:solidFill>
              </a:rPr>
              <a:t>         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Roedd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>
                <a:solidFill>
                  <a:schemeClr val="tx2"/>
                </a:solidFill>
              </a:rPr>
              <a:t>Aaron Ramsey, Joe Allen a Wayne </a:t>
            </a:r>
            <a:r>
              <a:rPr lang="en-GB" altLang="en-US" sz="2000" b="1" dirty="0" err="1">
                <a:solidFill>
                  <a:schemeClr val="tx2"/>
                </a:solidFill>
              </a:rPr>
              <a:t>Henesey</a:t>
            </a:r>
            <a:r>
              <a:rPr lang="en-GB" altLang="en-US" sz="2000" b="1" dirty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>
                <a:solidFill>
                  <a:schemeClr val="tx2"/>
                </a:solidFill>
              </a:rPr>
              <a:t>yn</a:t>
            </a:r>
            <a:r>
              <a:rPr lang="en-GB" altLang="en-US" sz="2000" b="1" dirty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>
                <a:solidFill>
                  <a:schemeClr val="tx2"/>
                </a:solidFill>
              </a:rPr>
              <a:t>dweud</a:t>
            </a:r>
            <a:r>
              <a:rPr lang="en-GB" altLang="en-US" sz="2000" b="1" dirty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eu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              </a:t>
            </a:r>
          </a:p>
          <a:p>
            <a:pPr marL="0" indent="0">
              <a:buNone/>
            </a:pPr>
            <a:r>
              <a:rPr lang="en-GB" altLang="en-US" sz="2000" b="1" dirty="0">
                <a:solidFill>
                  <a:schemeClr val="tx2"/>
                </a:solidFill>
              </a:rPr>
              <a:t> 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       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negeseuon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>
                <a:solidFill>
                  <a:schemeClr val="tx2"/>
                </a:solidFill>
              </a:rPr>
              <a:t>yn</a:t>
            </a:r>
            <a:r>
              <a:rPr lang="en-GB" altLang="en-US" sz="2000" b="1" dirty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>
                <a:solidFill>
                  <a:schemeClr val="tx2"/>
                </a:solidFill>
              </a:rPr>
              <a:t>G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ymraeg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GB" altLang="en-US" sz="2000" b="1" dirty="0" smtClean="0">
                <a:solidFill>
                  <a:schemeClr val="tx2"/>
                </a:solidFill>
              </a:rPr>
              <a:t>6.</a:t>
            </a:r>
            <a:r>
              <a:rPr lang="en-GB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altLang="en-US" sz="2000" b="1" dirty="0" err="1">
                <a:solidFill>
                  <a:schemeClr val="accent6">
                    <a:lumMod val="75000"/>
                  </a:schemeClr>
                </a:solidFill>
              </a:rPr>
              <a:t>Cywir</a:t>
            </a:r>
            <a:r>
              <a:rPr lang="en-GB" alt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altLang="en-US" sz="2000" b="1" dirty="0" err="1">
                <a:solidFill>
                  <a:schemeClr val="accent6">
                    <a:lumMod val="75000"/>
                  </a:schemeClr>
                </a:solidFill>
              </a:rPr>
              <a:t>neu</a:t>
            </a:r>
            <a:r>
              <a:rPr lang="en-GB" alt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altLang="en-US" sz="2000" b="1" dirty="0" err="1">
                <a:solidFill>
                  <a:schemeClr val="accent6">
                    <a:lumMod val="75000"/>
                  </a:schemeClr>
                </a:solidFill>
              </a:rPr>
              <a:t>anghywir</a:t>
            </a:r>
            <a:r>
              <a:rPr lang="en-GB" altLang="en-US" sz="2000" b="1" dirty="0">
                <a:solidFill>
                  <a:schemeClr val="accent6">
                    <a:lumMod val="75000"/>
                  </a:schemeClr>
                </a:solidFill>
              </a:rPr>
              <a:t>? </a:t>
            </a:r>
          </a:p>
          <a:p>
            <a:pPr marL="0" indent="0">
              <a:buNone/>
            </a:pPr>
            <a:r>
              <a:rPr lang="en-GB" altLang="en-US" sz="2000" b="1" dirty="0" smtClean="0">
                <a:solidFill>
                  <a:schemeClr val="tx2"/>
                </a:solidFill>
              </a:rPr>
              <a:t>         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Roedd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>
                <a:solidFill>
                  <a:schemeClr val="tx2"/>
                </a:solidFill>
              </a:rPr>
              <a:t>logo S4C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yng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 smtClean="0">
                <a:solidFill>
                  <a:schemeClr val="tx2"/>
                </a:solidFill>
              </a:rPr>
              <a:t>nghornel</a:t>
            </a:r>
            <a:r>
              <a:rPr lang="en-GB" altLang="en-US" sz="2000" b="1" dirty="0" smtClean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>
                <a:solidFill>
                  <a:schemeClr val="tx2"/>
                </a:solidFill>
              </a:rPr>
              <a:t>dde</a:t>
            </a:r>
            <a:r>
              <a:rPr lang="en-GB" altLang="en-US" sz="2000" b="1" dirty="0">
                <a:solidFill>
                  <a:schemeClr val="tx2"/>
                </a:solidFill>
              </a:rPr>
              <a:t> </a:t>
            </a:r>
            <a:r>
              <a:rPr lang="en-GB" altLang="en-US" sz="2000" b="1" dirty="0" err="1">
                <a:solidFill>
                  <a:schemeClr val="tx2"/>
                </a:solidFill>
              </a:rPr>
              <a:t>uchaf</a:t>
            </a:r>
            <a:r>
              <a:rPr lang="en-GB" altLang="en-US" sz="2000" b="1" dirty="0">
                <a:solidFill>
                  <a:schemeClr val="tx2"/>
                </a:solidFill>
              </a:rPr>
              <a:t> y </a:t>
            </a:r>
            <a:r>
              <a:rPr lang="en-GB" altLang="en-US" sz="2000" b="1" dirty="0" err="1">
                <a:solidFill>
                  <a:schemeClr val="tx2"/>
                </a:solidFill>
              </a:rPr>
              <a:t>fideo</a:t>
            </a:r>
            <a:r>
              <a:rPr lang="en-GB" altLang="en-US" sz="2000" b="1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endParaRPr lang="en-GB" altLang="en-US" sz="2000" b="1" dirty="0">
              <a:solidFill>
                <a:schemeClr val="tx2"/>
              </a:solidFill>
            </a:endParaRPr>
          </a:p>
          <a:p>
            <a:endParaRPr lang="en-GB" altLang="en-US" sz="2000" b="1" dirty="0" smtClean="0">
              <a:solidFill>
                <a:schemeClr val="tx2"/>
              </a:solidFill>
            </a:endParaRPr>
          </a:p>
          <a:p>
            <a:endParaRPr lang="en-GB" altLang="en-US" sz="1800" dirty="0" smtClean="0"/>
          </a:p>
          <a:p>
            <a:endParaRPr lang="en-GB" altLang="en-US" sz="1800" dirty="0" smtClean="0"/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270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0375" y="476672"/>
            <a:ext cx="8229600" cy="93610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900" dirty="0" err="1" smtClean="0">
                <a:solidFill>
                  <a:srgbClr val="183962"/>
                </a:solidFill>
              </a:rPr>
              <a:t>Rownd</a:t>
            </a:r>
            <a:r>
              <a:rPr lang="en-GB" sz="4900" dirty="0" smtClean="0">
                <a:solidFill>
                  <a:srgbClr val="183962"/>
                </a:solidFill>
              </a:rPr>
              <a:t> 5 </a:t>
            </a:r>
            <a:r>
              <a:rPr lang="en-GB" sz="2200" dirty="0" smtClean="0">
                <a:solidFill>
                  <a:srgbClr val="183962"/>
                </a:solidFill>
              </a:rPr>
              <a:t>(1 </a:t>
            </a:r>
            <a:r>
              <a:rPr lang="en-GB" sz="2200" dirty="0" err="1" smtClean="0">
                <a:solidFill>
                  <a:srgbClr val="183962"/>
                </a:solidFill>
              </a:rPr>
              <a:t>pwynt</a:t>
            </a:r>
            <a:r>
              <a:rPr lang="en-GB" sz="2200" dirty="0" smtClean="0">
                <a:solidFill>
                  <a:srgbClr val="183962"/>
                </a:solidFill>
              </a:rPr>
              <a:t> </a:t>
            </a:r>
            <a:r>
              <a:rPr lang="en-GB" sz="2200" dirty="0" err="1" smtClean="0">
                <a:solidFill>
                  <a:srgbClr val="183962"/>
                </a:solidFill>
              </a:rPr>
              <a:t>ar</a:t>
            </a:r>
            <a:r>
              <a:rPr lang="en-GB" sz="2200" dirty="0" smtClean="0">
                <a:solidFill>
                  <a:srgbClr val="183962"/>
                </a:solidFill>
              </a:rPr>
              <a:t> </a:t>
            </a:r>
            <a:r>
              <a:rPr lang="en-GB" sz="2200" dirty="0" err="1" smtClean="0">
                <a:solidFill>
                  <a:srgbClr val="183962"/>
                </a:solidFill>
              </a:rPr>
              <a:t>gyfer</a:t>
            </a:r>
            <a:r>
              <a:rPr lang="en-GB" sz="2200" dirty="0" smtClean="0">
                <a:solidFill>
                  <a:srgbClr val="183962"/>
                </a:solidFill>
              </a:rPr>
              <a:t> </a:t>
            </a:r>
            <a:r>
              <a:rPr lang="en-GB" sz="2200" dirty="0" err="1" smtClean="0">
                <a:solidFill>
                  <a:srgbClr val="183962"/>
                </a:solidFill>
              </a:rPr>
              <a:t>pob</a:t>
            </a:r>
            <a:r>
              <a:rPr lang="en-GB" sz="2200" dirty="0" smtClean="0">
                <a:solidFill>
                  <a:srgbClr val="183962"/>
                </a:solidFill>
              </a:rPr>
              <a:t> banner)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6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87" y="1523234"/>
            <a:ext cx="2028825" cy="135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49908"/>
            <a:ext cx="2019300" cy="1343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3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351" y="1522921"/>
            <a:ext cx="2057400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new zealand 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523234"/>
            <a:ext cx="2088232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99" y="3717032"/>
            <a:ext cx="2006600" cy="150609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Image result for france fla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17032"/>
            <a:ext cx="2019300" cy="150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Image result for ireland fla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954" y="3717032"/>
            <a:ext cx="2012797" cy="147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3" descr="Image result for south afr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9" name="Picture 15" descr="Image result for south africa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9" y="3717032"/>
            <a:ext cx="2088232" cy="147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Blwch Testun 11"/>
          <p:cNvSpPr txBox="1"/>
          <p:nvPr/>
        </p:nvSpPr>
        <p:spPr>
          <a:xfrm>
            <a:off x="3094656" y="1147451"/>
            <a:ext cx="277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/>
              <a:t>2</a:t>
            </a:r>
          </a:p>
        </p:txBody>
      </p:sp>
      <p:sp>
        <p:nvSpPr>
          <p:cNvPr id="13" name="Blwch Testun 12"/>
          <p:cNvSpPr txBox="1"/>
          <p:nvPr/>
        </p:nvSpPr>
        <p:spPr>
          <a:xfrm>
            <a:off x="1066193" y="1147451"/>
            <a:ext cx="277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1</a:t>
            </a:r>
            <a:endParaRPr lang="cy-GB" dirty="0"/>
          </a:p>
        </p:txBody>
      </p:sp>
      <p:sp>
        <p:nvSpPr>
          <p:cNvPr id="14" name="Blwch Testun 13"/>
          <p:cNvSpPr txBox="1"/>
          <p:nvPr/>
        </p:nvSpPr>
        <p:spPr>
          <a:xfrm>
            <a:off x="1066193" y="1153589"/>
            <a:ext cx="277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1</a:t>
            </a:r>
            <a:endParaRPr lang="cy-GB" dirty="0"/>
          </a:p>
        </p:txBody>
      </p:sp>
      <p:sp>
        <p:nvSpPr>
          <p:cNvPr id="15" name="Blwch Testun 14"/>
          <p:cNvSpPr txBox="1"/>
          <p:nvPr/>
        </p:nvSpPr>
        <p:spPr>
          <a:xfrm>
            <a:off x="1033587" y="3300591"/>
            <a:ext cx="277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/>
              <a:t>5</a:t>
            </a:r>
          </a:p>
        </p:txBody>
      </p:sp>
      <p:sp>
        <p:nvSpPr>
          <p:cNvPr id="16" name="Blwch Testun 15"/>
          <p:cNvSpPr txBox="1"/>
          <p:nvPr/>
        </p:nvSpPr>
        <p:spPr>
          <a:xfrm>
            <a:off x="3210558" y="3330152"/>
            <a:ext cx="277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/>
              <a:t>6</a:t>
            </a:r>
          </a:p>
        </p:txBody>
      </p:sp>
      <p:sp>
        <p:nvSpPr>
          <p:cNvPr id="17" name="Blwch Testun 16"/>
          <p:cNvSpPr txBox="1"/>
          <p:nvPr/>
        </p:nvSpPr>
        <p:spPr>
          <a:xfrm>
            <a:off x="7666219" y="3341562"/>
            <a:ext cx="277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/>
              <a:t>8</a:t>
            </a:r>
          </a:p>
        </p:txBody>
      </p:sp>
      <p:sp>
        <p:nvSpPr>
          <p:cNvPr id="18" name="Blwch Testun 17"/>
          <p:cNvSpPr txBox="1"/>
          <p:nvPr/>
        </p:nvSpPr>
        <p:spPr>
          <a:xfrm>
            <a:off x="5452371" y="3341562"/>
            <a:ext cx="277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/>
              <a:t>7</a:t>
            </a:r>
          </a:p>
        </p:txBody>
      </p:sp>
      <p:sp>
        <p:nvSpPr>
          <p:cNvPr id="19" name="Blwch Testun 18"/>
          <p:cNvSpPr txBox="1"/>
          <p:nvPr/>
        </p:nvSpPr>
        <p:spPr>
          <a:xfrm>
            <a:off x="5344082" y="1155698"/>
            <a:ext cx="247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/>
              <a:t>3</a:t>
            </a:r>
          </a:p>
        </p:txBody>
      </p:sp>
      <p:sp>
        <p:nvSpPr>
          <p:cNvPr id="20" name="Blwch Testun 19"/>
          <p:cNvSpPr txBox="1"/>
          <p:nvPr/>
        </p:nvSpPr>
        <p:spPr>
          <a:xfrm>
            <a:off x="7393554" y="1121323"/>
            <a:ext cx="277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436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rgbClr val="183962"/>
                </a:solidFill>
              </a:rPr>
              <a:t>Rownd</a:t>
            </a:r>
            <a:r>
              <a:rPr lang="en-GB" dirty="0" smtClean="0">
                <a:solidFill>
                  <a:srgbClr val="183962"/>
                </a:solidFill>
              </a:rPr>
              <a:t> 6 </a:t>
            </a:r>
            <a:r>
              <a:rPr lang="en-GB" sz="2200" dirty="0" smtClean="0">
                <a:solidFill>
                  <a:srgbClr val="183962"/>
                </a:solidFill>
              </a:rPr>
              <a:t>(1 </a:t>
            </a:r>
            <a:r>
              <a:rPr lang="en-GB" sz="2200" dirty="0" err="1" smtClean="0">
                <a:solidFill>
                  <a:srgbClr val="183962"/>
                </a:solidFill>
              </a:rPr>
              <a:t>pwynt</a:t>
            </a:r>
            <a:r>
              <a:rPr lang="en-GB" sz="2200" dirty="0" smtClean="0">
                <a:solidFill>
                  <a:srgbClr val="183962"/>
                </a:solidFill>
              </a:rPr>
              <a:t> </a:t>
            </a:r>
            <a:r>
              <a:rPr lang="en-GB" sz="2200" dirty="0" err="1" smtClean="0">
                <a:solidFill>
                  <a:srgbClr val="183962"/>
                </a:solidFill>
              </a:rPr>
              <a:t>ar</a:t>
            </a:r>
            <a:r>
              <a:rPr lang="en-GB" sz="2200" dirty="0" smtClean="0">
                <a:solidFill>
                  <a:srgbClr val="183962"/>
                </a:solidFill>
              </a:rPr>
              <a:t> </a:t>
            </a:r>
            <a:r>
              <a:rPr lang="en-GB" sz="2200" dirty="0" err="1" smtClean="0">
                <a:solidFill>
                  <a:srgbClr val="183962"/>
                </a:solidFill>
              </a:rPr>
              <a:t>gyfer</a:t>
            </a:r>
            <a:r>
              <a:rPr lang="en-GB" sz="2200" dirty="0" smtClean="0">
                <a:solidFill>
                  <a:srgbClr val="183962"/>
                </a:solidFill>
              </a:rPr>
              <a:t> </a:t>
            </a:r>
            <a:r>
              <a:rPr lang="en-GB" sz="2200" dirty="0" err="1" smtClean="0">
                <a:solidFill>
                  <a:srgbClr val="183962"/>
                </a:solidFill>
              </a:rPr>
              <a:t>pob</a:t>
            </a:r>
            <a:r>
              <a:rPr lang="en-GB" sz="2200" dirty="0" smtClean="0">
                <a:solidFill>
                  <a:srgbClr val="183962"/>
                </a:solidFill>
              </a:rPr>
              <a:t> </a:t>
            </a:r>
            <a:r>
              <a:rPr lang="en-GB" sz="2200" dirty="0" err="1" smtClean="0">
                <a:solidFill>
                  <a:srgbClr val="183962"/>
                </a:solidFill>
              </a:rPr>
              <a:t>cwestiwn</a:t>
            </a:r>
            <a:r>
              <a:rPr lang="en-GB" sz="2000" dirty="0" smtClean="0">
                <a:solidFill>
                  <a:srgbClr val="183962"/>
                </a:solidFill>
              </a:rPr>
              <a:t>)</a:t>
            </a:r>
            <a:endParaRPr lang="en-GB" dirty="0">
              <a:solidFill>
                <a:srgbClr val="18396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altLang="en-US" sz="2000" b="1" dirty="0" smtClean="0">
                <a:solidFill>
                  <a:srgbClr val="183962"/>
                </a:solidFill>
              </a:rPr>
              <a:t>1.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Ar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ba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ddyddiad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rydym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yn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dathlu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>
                <a:solidFill>
                  <a:srgbClr val="183962"/>
                </a:solidFill>
              </a:rPr>
              <a:t>D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ydd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G</a:t>
            </a:r>
            <a:r>
              <a:rPr lang="en-GB" altLang="en-US" sz="2000" b="1" dirty="0" err="1">
                <a:solidFill>
                  <a:srgbClr val="183962"/>
                </a:solidFill>
              </a:rPr>
              <a:t>ŵ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yl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Dewi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GB" altLang="en-US" sz="2000" b="1" dirty="0" smtClean="0">
                <a:solidFill>
                  <a:srgbClr val="183962"/>
                </a:solidFill>
              </a:rPr>
              <a:t>2. Beth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yw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enw’r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teulu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ar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y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teledu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gyda’r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enwau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000" b="1" dirty="0">
                <a:solidFill>
                  <a:srgbClr val="183962"/>
                </a:solidFill>
              </a:rPr>
              <a:t> 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    Homer, Marge, Bart, </a:t>
            </a:r>
            <a:r>
              <a:rPr lang="en-GB" altLang="en-US" sz="2000" b="1" dirty="0">
                <a:solidFill>
                  <a:srgbClr val="183962"/>
                </a:solidFill>
              </a:rPr>
              <a:t>L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isa 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a Maggie?</a:t>
            </a:r>
          </a:p>
          <a:p>
            <a:pPr>
              <a:lnSpc>
                <a:spcPct val="90000"/>
              </a:lnSpc>
            </a:pPr>
            <a:r>
              <a:rPr lang="en-GB" altLang="en-US" sz="2000" b="1" dirty="0" smtClean="0">
                <a:solidFill>
                  <a:srgbClr val="183962"/>
                </a:solidFill>
              </a:rPr>
              <a:t>3.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Sawl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medal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cafodd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Prydain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Fawr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ym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>
                <a:solidFill>
                  <a:srgbClr val="183962"/>
                </a:solidFill>
              </a:rPr>
              <a:t>m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hencampwriaethau’r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Byd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athletau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yn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2017? </a:t>
            </a:r>
            <a:r>
              <a:rPr lang="en-GB" altLang="en-US" sz="2000" b="1" dirty="0" smtClean="0">
                <a:solidFill>
                  <a:srgbClr val="FF0000"/>
                </a:solidFill>
              </a:rPr>
              <a:t>4, 6 </a:t>
            </a:r>
            <a:r>
              <a:rPr lang="en-GB" altLang="en-US" sz="2000" b="1" dirty="0" err="1" smtClean="0">
                <a:solidFill>
                  <a:srgbClr val="FF0000"/>
                </a:solidFill>
              </a:rPr>
              <a:t>neu</a:t>
            </a:r>
            <a:r>
              <a:rPr lang="en-GB" altLang="en-US" sz="2000" b="1" dirty="0" smtClean="0">
                <a:solidFill>
                  <a:srgbClr val="FF0000"/>
                </a:solidFill>
              </a:rPr>
              <a:t> 8</a:t>
            </a:r>
          </a:p>
          <a:p>
            <a:pPr>
              <a:lnSpc>
                <a:spcPct val="90000"/>
              </a:lnSpc>
            </a:pPr>
            <a:r>
              <a:rPr lang="en-GB" altLang="en-US" sz="2000" b="1" dirty="0" smtClean="0">
                <a:solidFill>
                  <a:srgbClr val="183962"/>
                </a:solidFill>
              </a:rPr>
              <a:t>4.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Pwy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enillodd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y ‘Barclays Premier League’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Pêl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droed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2016/2017?</a:t>
            </a:r>
          </a:p>
          <a:p>
            <a:pPr>
              <a:lnSpc>
                <a:spcPct val="90000"/>
              </a:lnSpc>
            </a:pPr>
            <a:r>
              <a:rPr lang="en-GB" altLang="en-US" sz="2000" b="1" dirty="0" smtClean="0">
                <a:solidFill>
                  <a:srgbClr val="183962"/>
                </a:solidFill>
              </a:rPr>
              <a:t>5. Beth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yw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poblogaeth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Cymru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? </a:t>
            </a:r>
          </a:p>
          <a:p>
            <a:pPr>
              <a:lnSpc>
                <a:spcPct val="90000"/>
              </a:lnSpc>
            </a:pPr>
            <a:r>
              <a:rPr lang="en-GB" altLang="en-US" sz="2000" b="1" dirty="0" smtClean="0">
                <a:solidFill>
                  <a:srgbClr val="183962"/>
                </a:solidFill>
              </a:rPr>
              <a:t>6. Beth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yw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enw’r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Gymraes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sy’n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cyflwyno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i="1" dirty="0" smtClean="0">
                <a:solidFill>
                  <a:srgbClr val="183962"/>
                </a:solidFill>
              </a:rPr>
              <a:t>The One Show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GB" altLang="en-US" sz="2000" b="1" dirty="0" smtClean="0">
                <a:solidFill>
                  <a:srgbClr val="183962"/>
                </a:solidFill>
              </a:rPr>
              <a:t>7. Pa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flodyn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sy’n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cael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ei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gysylltu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gyda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Chymru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GB" altLang="en-US" sz="2000" b="1" dirty="0" smtClean="0">
                <a:solidFill>
                  <a:srgbClr val="183962"/>
                </a:solidFill>
              </a:rPr>
              <a:t>8. Beth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yw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enw'r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ddwy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chwaer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yn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y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ffilm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i="1" dirty="0" smtClean="0">
                <a:solidFill>
                  <a:srgbClr val="183962"/>
                </a:solidFill>
              </a:rPr>
              <a:t>Frozen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GB" altLang="en-US" sz="2000" b="1" dirty="0" smtClean="0">
                <a:solidFill>
                  <a:srgbClr val="183962"/>
                </a:solidFill>
              </a:rPr>
              <a:t>9. Pa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wlad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sydd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â’r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nifer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ucahf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o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ddefaid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yn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y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byd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000" b="1" dirty="0" smtClean="0">
                <a:solidFill>
                  <a:srgbClr val="183962"/>
                </a:solidFill>
              </a:rPr>
              <a:t>           India,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Awstralia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neu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Tseina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GB" altLang="en-US" sz="2000" b="1" dirty="0" smtClean="0">
                <a:solidFill>
                  <a:srgbClr val="183962"/>
                </a:solidFill>
              </a:rPr>
              <a:t>10. Beth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yw’r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drydydd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blaned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o’r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haul?</a:t>
            </a:r>
          </a:p>
          <a:p>
            <a:pPr>
              <a:lnSpc>
                <a:spcPct val="90000"/>
              </a:lnSpc>
            </a:pPr>
            <a:endParaRPr lang="en-GB" altLang="en-US" sz="27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rgrwn 1"/>
          <p:cNvSpPr/>
          <p:nvPr/>
        </p:nvSpPr>
        <p:spPr>
          <a:xfrm>
            <a:off x="5220072" y="3660800"/>
            <a:ext cx="2664296" cy="172819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36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rgbClr val="183962"/>
                </a:solidFill>
              </a:rPr>
              <a:t>Rownd</a:t>
            </a:r>
            <a:r>
              <a:rPr lang="en-GB" dirty="0" smtClean="0">
                <a:solidFill>
                  <a:srgbClr val="183962"/>
                </a:solidFill>
              </a:rPr>
              <a:t> 7 </a:t>
            </a:r>
            <a:r>
              <a:rPr lang="en-GB" sz="2200" dirty="0" smtClean="0">
                <a:solidFill>
                  <a:srgbClr val="183962"/>
                </a:solidFill>
              </a:rPr>
              <a:t>(2 </a:t>
            </a:r>
            <a:r>
              <a:rPr lang="en-GB" sz="2200" dirty="0" err="1" smtClean="0">
                <a:solidFill>
                  <a:srgbClr val="183962"/>
                </a:solidFill>
              </a:rPr>
              <a:t>bwynt</a:t>
            </a:r>
            <a:r>
              <a:rPr lang="en-GB" sz="2200" dirty="0" smtClean="0">
                <a:solidFill>
                  <a:srgbClr val="183962"/>
                </a:solidFill>
              </a:rPr>
              <a:t> </a:t>
            </a:r>
            <a:r>
              <a:rPr lang="en-GB" sz="2200" dirty="0" err="1" smtClean="0">
                <a:solidFill>
                  <a:srgbClr val="183962"/>
                </a:solidFill>
              </a:rPr>
              <a:t>ar</a:t>
            </a:r>
            <a:r>
              <a:rPr lang="en-GB" sz="2200" dirty="0" smtClean="0">
                <a:solidFill>
                  <a:srgbClr val="183962"/>
                </a:solidFill>
              </a:rPr>
              <a:t> </a:t>
            </a:r>
            <a:r>
              <a:rPr lang="en-GB" sz="2200" dirty="0" err="1" smtClean="0">
                <a:solidFill>
                  <a:srgbClr val="183962"/>
                </a:solidFill>
              </a:rPr>
              <a:t>gyfer</a:t>
            </a:r>
            <a:r>
              <a:rPr lang="en-GB" sz="2200" dirty="0" smtClean="0">
                <a:solidFill>
                  <a:srgbClr val="183962"/>
                </a:solidFill>
              </a:rPr>
              <a:t> </a:t>
            </a:r>
            <a:r>
              <a:rPr lang="en-GB" sz="2200" dirty="0" err="1" smtClean="0">
                <a:solidFill>
                  <a:srgbClr val="183962"/>
                </a:solidFill>
              </a:rPr>
              <a:t>pob</a:t>
            </a:r>
            <a:r>
              <a:rPr lang="en-GB" sz="2200" dirty="0" smtClean="0">
                <a:solidFill>
                  <a:srgbClr val="183962"/>
                </a:solidFill>
              </a:rPr>
              <a:t> </a:t>
            </a:r>
            <a:r>
              <a:rPr lang="en-GB" sz="2200" dirty="0" err="1" smtClean="0">
                <a:solidFill>
                  <a:srgbClr val="183962"/>
                </a:solidFill>
              </a:rPr>
              <a:t>cwestiwn</a:t>
            </a:r>
            <a:r>
              <a:rPr lang="en-GB" sz="2200" dirty="0">
                <a:solidFill>
                  <a:srgbClr val="183962"/>
                </a:solidFill>
              </a:rPr>
              <a:t>)</a:t>
            </a:r>
          </a:p>
        </p:txBody>
      </p:sp>
      <p:sp>
        <p:nvSpPr>
          <p:cNvPr id="9219" name="Content Placeholder 5"/>
          <p:cNvSpPr>
            <a:spLocks noGrp="1"/>
          </p:cNvSpPr>
          <p:nvPr>
            <p:ph idx="1"/>
          </p:nvPr>
        </p:nvSpPr>
        <p:spPr>
          <a:xfrm>
            <a:off x="467544" y="1363765"/>
            <a:ext cx="7920880" cy="4657523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n-GB" altLang="en-US" sz="2000" b="1" dirty="0" err="1" smtClean="0">
                <a:solidFill>
                  <a:srgbClr val="183962"/>
                </a:solidFill>
              </a:rPr>
              <a:t>Aeth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Rhodri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i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nofio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.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Nofiodd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47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hyd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y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pwll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mewn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hanner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awr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.</a:t>
            </a:r>
          </a:p>
          <a:p>
            <a:pPr marL="0" indent="0">
              <a:buNone/>
            </a:pPr>
            <a:r>
              <a:rPr lang="en-GB" altLang="en-US" sz="2000" b="1" dirty="0" smtClean="0">
                <a:solidFill>
                  <a:srgbClr val="183962"/>
                </a:solidFill>
              </a:rPr>
              <a:t>           Y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diwrnod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wedyn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,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aeth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i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nofio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eto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a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nofio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94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hyd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y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pwll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.</a:t>
            </a:r>
          </a:p>
          <a:p>
            <a:pPr marL="0" indent="0">
              <a:buNone/>
            </a:pPr>
            <a:r>
              <a:rPr lang="en-GB" altLang="en-US" sz="2000" b="1" dirty="0" smtClean="0">
                <a:solidFill>
                  <a:srgbClr val="183962"/>
                </a:solidFill>
              </a:rPr>
              <a:t>           Faint o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amser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gymerodd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Rhodri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i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nofio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94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hyd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y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pwll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?</a:t>
            </a:r>
          </a:p>
          <a:p>
            <a:pPr marL="0" indent="0">
              <a:buNone/>
            </a:pPr>
            <a:endParaRPr lang="en-GB" altLang="en-US" sz="2000" b="1" dirty="0" smtClean="0">
              <a:solidFill>
                <a:srgbClr val="183962"/>
              </a:solidFill>
            </a:endParaRPr>
          </a:p>
          <a:p>
            <a:pPr marL="0" indent="0">
              <a:buNone/>
            </a:pPr>
            <a:r>
              <a:rPr lang="en-GB" altLang="en-US" sz="2000" b="1" dirty="0" smtClean="0">
                <a:solidFill>
                  <a:srgbClr val="183962"/>
                </a:solidFill>
              </a:rPr>
              <a:t>2.      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Aeth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>
                <a:solidFill>
                  <a:srgbClr val="183962"/>
                </a:solidFill>
              </a:rPr>
              <a:t>Delyth</a:t>
            </a:r>
            <a:r>
              <a:rPr lang="en-GB" altLang="en-US" sz="2000" b="1" dirty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>
                <a:solidFill>
                  <a:srgbClr val="183962"/>
                </a:solidFill>
              </a:rPr>
              <a:t>i’r</a:t>
            </a:r>
            <a:r>
              <a:rPr lang="en-GB" altLang="en-US" sz="2000" b="1" dirty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>
                <a:solidFill>
                  <a:srgbClr val="183962"/>
                </a:solidFill>
              </a:rPr>
              <a:t>siop</a:t>
            </a:r>
            <a:r>
              <a:rPr lang="en-GB" altLang="en-US" sz="2000" b="1" dirty="0">
                <a:solidFill>
                  <a:srgbClr val="183962"/>
                </a:solidFill>
              </a:rPr>
              <a:t>. </a:t>
            </a:r>
            <a:r>
              <a:rPr lang="en-GB" altLang="en-US" sz="2000" b="1" dirty="0" err="1">
                <a:solidFill>
                  <a:srgbClr val="183962"/>
                </a:solidFill>
              </a:rPr>
              <a:t>Prynodd</a:t>
            </a:r>
            <a:r>
              <a:rPr lang="en-GB" altLang="en-US" sz="2000" b="1" dirty="0">
                <a:solidFill>
                  <a:srgbClr val="183962"/>
                </a:solidFill>
              </a:rPr>
              <a:t> 6 bar o </a:t>
            </a:r>
            <a:r>
              <a:rPr lang="en-GB" altLang="en-US" sz="2000" b="1" dirty="0" err="1">
                <a:solidFill>
                  <a:srgbClr val="183962"/>
                </a:solidFill>
              </a:rPr>
              <a:t>siocled</a:t>
            </a:r>
            <a:r>
              <a:rPr lang="en-GB" altLang="en-US" sz="2000" b="1" dirty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>
                <a:solidFill>
                  <a:srgbClr val="183962"/>
                </a:solidFill>
              </a:rPr>
              <a:t>oedd</a:t>
            </a:r>
            <a:r>
              <a:rPr lang="en-GB" altLang="en-US" sz="2000" b="1" dirty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>
                <a:solidFill>
                  <a:srgbClr val="183962"/>
                </a:solidFill>
              </a:rPr>
              <a:t>yn</a:t>
            </a:r>
            <a:r>
              <a:rPr lang="en-GB" altLang="en-US" sz="2000" b="1" dirty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costio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>
                <a:solidFill>
                  <a:srgbClr val="183962"/>
                </a:solidFill>
              </a:rPr>
              <a:t>40 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  </a:t>
            </a:r>
          </a:p>
          <a:p>
            <a:pPr marL="0" indent="0">
              <a:buNone/>
            </a:pPr>
            <a:r>
              <a:rPr lang="en-GB" altLang="en-US" sz="2000" b="1" dirty="0">
                <a:solidFill>
                  <a:srgbClr val="183962"/>
                </a:solidFill>
              </a:rPr>
              <a:t> 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        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ceiniog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>
                <a:solidFill>
                  <a:srgbClr val="183962"/>
                </a:solidFill>
              </a:rPr>
              <a:t>yr</a:t>
            </a:r>
            <a:r>
              <a:rPr lang="en-GB" altLang="en-US" sz="2000" b="1" dirty="0">
                <a:solidFill>
                  <a:srgbClr val="183962"/>
                </a:solidFill>
              </a:rPr>
              <a:t> 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un</a:t>
            </a:r>
            <a:r>
              <a:rPr lang="en-GB" altLang="en-US" sz="2000" b="1" dirty="0">
                <a:solidFill>
                  <a:srgbClr val="183962"/>
                </a:solidFill>
              </a:rPr>
              <a:t>. </a:t>
            </a:r>
            <a:r>
              <a:rPr lang="en-GB" altLang="en-US" sz="2000" b="1" dirty="0" err="1">
                <a:solidFill>
                  <a:srgbClr val="183962"/>
                </a:solidFill>
              </a:rPr>
              <a:t>Yr</a:t>
            </a:r>
            <a:r>
              <a:rPr lang="en-GB" altLang="en-US" sz="2000" b="1" dirty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>
                <a:solidFill>
                  <a:srgbClr val="183962"/>
                </a:solidFill>
              </a:rPr>
              <a:t>oedd</a:t>
            </a:r>
            <a:r>
              <a:rPr lang="en-GB" altLang="en-US" sz="2000" b="1" dirty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>
                <a:solidFill>
                  <a:srgbClr val="183962"/>
                </a:solidFill>
              </a:rPr>
              <a:t>ganddi</a:t>
            </a:r>
            <a:r>
              <a:rPr lang="en-GB" altLang="en-US" sz="2000" b="1" dirty="0">
                <a:solidFill>
                  <a:srgbClr val="183962"/>
                </a:solidFill>
              </a:rPr>
              <a:t> £4.00 </a:t>
            </a:r>
            <a:r>
              <a:rPr lang="en-GB" altLang="en-US" sz="2000" b="1" dirty="0" err="1">
                <a:solidFill>
                  <a:srgbClr val="183962"/>
                </a:solidFill>
              </a:rPr>
              <a:t>o’i</a:t>
            </a:r>
            <a:r>
              <a:rPr lang="en-GB" altLang="en-US" sz="2000" b="1" dirty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>
                <a:solidFill>
                  <a:srgbClr val="183962"/>
                </a:solidFill>
              </a:rPr>
              <a:t>harian</a:t>
            </a:r>
            <a:r>
              <a:rPr lang="en-GB" altLang="en-US" sz="2000" b="1" dirty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>
                <a:solidFill>
                  <a:srgbClr val="183962"/>
                </a:solidFill>
              </a:rPr>
              <a:t>poced</a:t>
            </a:r>
            <a:r>
              <a:rPr lang="en-GB" altLang="en-US" sz="2000" b="1" dirty="0">
                <a:solidFill>
                  <a:srgbClr val="183962"/>
                </a:solidFill>
              </a:rPr>
              <a:t>. Faint o </a:t>
            </a:r>
            <a:r>
              <a:rPr lang="en-GB" altLang="en-US" sz="2000" b="1" dirty="0" err="1">
                <a:solidFill>
                  <a:srgbClr val="183962"/>
                </a:solidFill>
              </a:rPr>
              <a:t>newid</a:t>
            </a:r>
            <a:r>
              <a:rPr lang="en-GB" altLang="en-US" sz="2000" b="1" dirty="0">
                <a:solidFill>
                  <a:srgbClr val="183962"/>
                </a:solidFill>
              </a:rPr>
              <a:t> </a:t>
            </a:r>
            <a:endParaRPr lang="en-GB" altLang="en-US" sz="2000" b="1" dirty="0" smtClean="0">
              <a:solidFill>
                <a:srgbClr val="183962"/>
              </a:solidFill>
            </a:endParaRPr>
          </a:p>
          <a:p>
            <a:pPr marL="0" indent="0">
              <a:buNone/>
            </a:pPr>
            <a:r>
              <a:rPr lang="en-GB" altLang="en-US" sz="2000" b="1" dirty="0">
                <a:solidFill>
                  <a:srgbClr val="183962"/>
                </a:solidFill>
              </a:rPr>
              <a:t> 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         </a:t>
            </a:r>
            <a:r>
              <a:rPr lang="en-GB" altLang="en-US" sz="2000" b="1" dirty="0" err="1" smtClean="0">
                <a:solidFill>
                  <a:srgbClr val="183962"/>
                </a:solidFill>
              </a:rPr>
              <a:t>byddai’n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>
                <a:solidFill>
                  <a:srgbClr val="183962"/>
                </a:solidFill>
              </a:rPr>
              <a:t>derbyn</a:t>
            </a:r>
            <a:r>
              <a:rPr lang="en-GB" altLang="en-US" sz="2000" b="1" dirty="0" smtClean="0">
                <a:solidFill>
                  <a:srgbClr val="183962"/>
                </a:solidFill>
              </a:rPr>
              <a:t>?</a:t>
            </a:r>
          </a:p>
          <a:p>
            <a:pPr marL="0" indent="0">
              <a:buNone/>
            </a:pPr>
            <a:endParaRPr lang="en-GB" altLang="en-US" sz="2000" b="1" dirty="0" smtClean="0">
              <a:solidFill>
                <a:srgbClr val="183962"/>
              </a:solidFill>
            </a:endParaRPr>
          </a:p>
          <a:p>
            <a:pPr marL="0" indent="0">
              <a:buNone/>
            </a:pPr>
            <a:r>
              <a:rPr lang="en-GB" altLang="en-US" sz="2000" b="1" dirty="0" smtClean="0">
                <a:solidFill>
                  <a:srgbClr val="183962"/>
                </a:solidFill>
              </a:rPr>
              <a:t>3.      </a:t>
            </a:r>
            <a:r>
              <a:rPr lang="en-GB" altLang="en-US" sz="2000" b="1" dirty="0">
                <a:solidFill>
                  <a:srgbClr val="183962"/>
                </a:solidFill>
              </a:rPr>
              <a:t>Beth </a:t>
            </a:r>
            <a:r>
              <a:rPr lang="en-GB" altLang="en-US" sz="2000" b="1" dirty="0" err="1">
                <a:solidFill>
                  <a:srgbClr val="183962"/>
                </a:solidFill>
              </a:rPr>
              <a:t>ydy</a:t>
            </a:r>
            <a:r>
              <a:rPr lang="en-GB" altLang="en-US" sz="2000" b="1" dirty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>
                <a:solidFill>
                  <a:srgbClr val="183962"/>
                </a:solidFill>
              </a:rPr>
              <a:t>arwynebedd</a:t>
            </a:r>
            <a:r>
              <a:rPr lang="en-GB" altLang="en-US" sz="2000" b="1" dirty="0">
                <a:solidFill>
                  <a:srgbClr val="183962"/>
                </a:solidFill>
              </a:rPr>
              <a:t> y </a:t>
            </a:r>
            <a:r>
              <a:rPr lang="en-GB" altLang="en-US" sz="2000" b="1" dirty="0" err="1">
                <a:solidFill>
                  <a:srgbClr val="183962"/>
                </a:solidFill>
              </a:rPr>
              <a:t>petryal</a:t>
            </a:r>
            <a:r>
              <a:rPr lang="en-GB" altLang="en-US" sz="2000" b="1" dirty="0">
                <a:solidFill>
                  <a:srgbClr val="183962"/>
                </a:solidFill>
              </a:rPr>
              <a:t> </a:t>
            </a:r>
            <a:r>
              <a:rPr lang="en-GB" altLang="en-US" sz="2000" b="1" dirty="0" err="1">
                <a:solidFill>
                  <a:srgbClr val="183962"/>
                </a:solidFill>
              </a:rPr>
              <a:t>yma</a:t>
            </a:r>
            <a:r>
              <a:rPr lang="en-GB" altLang="en-US" sz="2000" b="1" dirty="0">
                <a:solidFill>
                  <a:srgbClr val="183962"/>
                </a:solidFill>
              </a:rPr>
              <a:t>?</a:t>
            </a:r>
          </a:p>
          <a:p>
            <a:pPr marL="0" indent="0">
              <a:buNone/>
            </a:pPr>
            <a:endParaRPr lang="en-GB" altLang="en-US" sz="2000" b="1" dirty="0" smtClean="0">
              <a:solidFill>
                <a:srgbClr val="183962"/>
              </a:solidFill>
            </a:endParaRPr>
          </a:p>
          <a:p>
            <a:pPr marL="609600" indent="-609600">
              <a:buFont typeface="Arial" charset="0"/>
              <a:buAutoNum type="arabicPeriod"/>
            </a:pPr>
            <a:endParaRPr lang="en-GB" altLang="en-US" sz="2000" b="1" dirty="0">
              <a:solidFill>
                <a:srgbClr val="183962"/>
              </a:solidFill>
            </a:endParaRPr>
          </a:p>
          <a:p>
            <a:pPr marL="609600" indent="-609600">
              <a:buFont typeface="Arial" charset="0"/>
              <a:buAutoNum type="arabicPeriod"/>
            </a:pPr>
            <a:endParaRPr lang="en-GB" altLang="en-US" sz="2000" dirty="0" smtClean="0"/>
          </a:p>
          <a:p>
            <a:pPr marL="0" indent="0">
              <a:buNone/>
            </a:pPr>
            <a:endParaRPr lang="en-GB" altLang="en-US" sz="2000" dirty="0" smtClean="0"/>
          </a:p>
          <a:p>
            <a:pPr marL="0" indent="0">
              <a:buNone/>
            </a:pPr>
            <a:endParaRPr lang="en-GB" altLang="en-US" sz="2000" dirty="0" smtClean="0"/>
          </a:p>
        </p:txBody>
      </p:sp>
      <p:pic>
        <p:nvPicPr>
          <p:cNvPr id="3" name="Llu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9946" y="3896694"/>
            <a:ext cx="2087004" cy="1205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TYPE" val="0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646</Words>
  <Application>Microsoft Office PowerPoint</Application>
  <PresentationFormat>Sioe Ar-sgrin (4:3)</PresentationFormat>
  <Paragraphs>87</Paragraphs>
  <Slides>10</Slides>
  <Notes>10</Notes>
  <HiddenSlides>0</HiddenSlides>
  <MMClips>0</MMClips>
  <ScaleCrop>false</ScaleCrop>
  <HeadingPairs>
    <vt:vector size="6" baseType="variant">
      <vt:variant>
        <vt:lpstr>Ffontiau a Ddefnyddiwyd</vt:lpstr>
      </vt:variant>
      <vt:variant>
        <vt:i4>2</vt:i4>
      </vt:variant>
      <vt:variant>
        <vt:lpstr>Thema</vt:lpstr>
      </vt:variant>
      <vt:variant>
        <vt:i4>1</vt:i4>
      </vt:variant>
      <vt:variant>
        <vt:lpstr>Teitlau Sleidiau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Cwis ‘Dim Clem’</vt:lpstr>
      <vt:lpstr>     </vt:lpstr>
      <vt:lpstr>Rownd 2 – Lluniau (2 bwynt ar gyfer pob llun)</vt:lpstr>
      <vt:lpstr>                Rownd 3 (1 pwynt ar gyfer pob cwestiwn)</vt:lpstr>
      <vt:lpstr>Rownd 4 - Fideo</vt:lpstr>
      <vt:lpstr>Rownd 4 – Fideo (2 bwynt ar gyfer pob cwestiwn)</vt:lpstr>
      <vt:lpstr>Rownd 5 (1 pwynt ar gyfer pob banner) </vt:lpstr>
      <vt:lpstr>Rownd 6 (1 pwynt ar gyfer pob cwestiwn)</vt:lpstr>
      <vt:lpstr>Rownd 7 (2 bwynt ar gyfer pob cwestiwn)</vt:lpstr>
      <vt:lpstr>Diolch yn fawr am gystadlu!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Glyn Jones</dc:creator>
  <cp:lastModifiedBy>gwilliams</cp:lastModifiedBy>
  <cp:revision>95</cp:revision>
  <dcterms:created xsi:type="dcterms:W3CDTF">2015-11-20T09:38:35Z</dcterms:created>
  <dcterms:modified xsi:type="dcterms:W3CDTF">2017-12-01T12:16:05Z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346168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