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tags+xml" PartName="/ppt/tags/tag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8" r:id="rId7"/>
    <p:sldId id="264" r:id="rId8"/>
    <p:sldId id="265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Pennyn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y-GB"/>
          </a:p>
        </p:txBody>
      </p:sp>
      <p:sp>
        <p:nvSpPr>
          <p:cNvPr id="3" name="Dalfan Dyddiad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0EA57-A8DE-46EE-8D7C-D53AAD994DCA}" type="datetimeFigureOut">
              <a:rPr lang="cy-GB" smtClean="0"/>
              <a:t>13/03/2018</a:t>
            </a:fld>
            <a:endParaRPr lang="cy-GB"/>
          </a:p>
        </p:txBody>
      </p:sp>
      <p:sp>
        <p:nvSpPr>
          <p:cNvPr id="4" name="Dalfan Troedyn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y-GB"/>
          </a:p>
        </p:txBody>
      </p:sp>
      <p:sp>
        <p:nvSpPr>
          <p:cNvPr id="5" name="Dalfan Rhif y Sleid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506AF-323E-43E5-B996-8883CE373B10}" type="slidenum">
              <a:rPr lang="cy-GB" smtClean="0"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4189029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E2983F-5EEF-4753-811B-9CF55D0111C7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99095C-3923-40DA-8701-993928077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297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elwedd Sle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alfan Nodiada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y-GB" dirty="0"/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9095C-3923-40DA-8701-99392807792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568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C4DE-F7AC-41B1-A74B-10A74A983C9A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E8ED-0C33-428A-934E-28FD6269A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584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C4DE-F7AC-41B1-A74B-10A74A983C9A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E8ED-0C33-428A-934E-28FD6269A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303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C4DE-F7AC-41B1-A74B-10A74A983C9A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E8ED-0C33-428A-934E-28FD6269A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167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C4DE-F7AC-41B1-A74B-10A74A983C9A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E8ED-0C33-428A-934E-28FD6269A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001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C4DE-F7AC-41B1-A74B-10A74A983C9A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E8ED-0C33-428A-934E-28FD6269A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26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C4DE-F7AC-41B1-A74B-10A74A983C9A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E8ED-0C33-428A-934E-28FD6269A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831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C4DE-F7AC-41B1-A74B-10A74A983C9A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E8ED-0C33-428A-934E-28FD6269A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789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C4DE-F7AC-41B1-A74B-10A74A983C9A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E8ED-0C33-428A-934E-28FD6269A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17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C4DE-F7AC-41B1-A74B-10A74A983C9A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E8ED-0C33-428A-934E-28FD6269A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26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C4DE-F7AC-41B1-A74B-10A74A983C9A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E8ED-0C33-428A-934E-28FD6269A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72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C4DE-F7AC-41B1-A74B-10A74A983C9A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E8ED-0C33-428A-934E-28FD6269A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199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0C4DE-F7AC-41B1-A74B-10A74A983C9A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DE8ED-0C33-428A-934E-28FD6269A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894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8" Target="../media/image5.png" Type="http://schemas.openxmlformats.org/officeDocument/2006/relationships/image"/><Relationship Id="rId3" Target="../notesSlides/notesSlide1.xml" Type="http://schemas.openxmlformats.org/officeDocument/2006/relationships/notesSlide"/><Relationship Id="rId7" Target="../media/image4.jpeg" Type="http://schemas.openxmlformats.org/officeDocument/2006/relationships/image"/><Relationship Id="rId2" Target="../slideLayouts/slideLayout1.xml" Type="http://schemas.openxmlformats.org/officeDocument/2006/relationships/slideLayout"/><Relationship Id="rId1" Target="../tags/tag1.xml" Type="http://schemas.openxmlformats.org/officeDocument/2006/relationships/tags"/><Relationship Id="rId6" Target="../media/image3.png" Type="http://schemas.openxmlformats.org/officeDocument/2006/relationships/image"/><Relationship Id="rId5" Target="../media/image2.png" Type="http://schemas.openxmlformats.org/officeDocument/2006/relationships/image"/><Relationship Id="rId4" Target="../media/image1.png" Type="http://schemas.openxmlformats.org/officeDocument/2006/relationships/image"/></Relationships>
</file>

<file path=ppt/slides/_rels/slide2.xml.rels><?xml version="1.0" encoding="UTF-8" standalone="yes" ?><Relationships xmlns="http://schemas.openxmlformats.org/package/2006/relationships"><Relationship Id="rId3" Target="../media/image2.png" Type="http://schemas.openxmlformats.org/officeDocument/2006/relationships/image"/><Relationship Id="rId2" Target="../media/image3.pn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4.jpeg" Type="http://schemas.openxmlformats.org/officeDocument/2006/relationships/image"/></Relationships>
</file>

<file path=ppt/slides/_rels/slide3.xml.rels><?xml version="1.0" encoding="UTF-8" standalone="yes" ?><Relationships xmlns="http://schemas.openxmlformats.org/package/2006/relationships"><Relationship Id="rId3" Target="../media/image2.png" Type="http://schemas.openxmlformats.org/officeDocument/2006/relationships/image"/><Relationship Id="rId2" Target="../media/image3.pn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4.jpeg" Type="http://schemas.openxmlformats.org/officeDocument/2006/relationships/image"/></Relationships>
</file>

<file path=ppt/slides/_rels/slide4.xml.rels><?xml version="1.0" encoding="UTF-8" standalone="yes" ?><Relationships xmlns="http://schemas.openxmlformats.org/package/2006/relationships"><Relationship Id="rId8" Target="../media/image10.jpeg" Type="http://schemas.openxmlformats.org/officeDocument/2006/relationships/image"/><Relationship Id="rId3" Target="../media/image7.jpeg" Type="http://schemas.openxmlformats.org/officeDocument/2006/relationships/image"/><Relationship Id="rId7" Target="../media/image9.jpeg" Type="http://schemas.openxmlformats.org/officeDocument/2006/relationships/image"/><Relationship Id="rId12" Target="../media/image14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4.jpeg" Type="http://schemas.openxmlformats.org/officeDocument/2006/relationships/image"/><Relationship Id="rId11" Target="../media/image13.jpg" Type="http://schemas.openxmlformats.org/officeDocument/2006/relationships/image"/><Relationship Id="rId5" Target="../media/image8.png" Type="http://schemas.openxmlformats.org/officeDocument/2006/relationships/image"/><Relationship Id="rId10" Target="../media/image12.jpeg" Type="http://schemas.openxmlformats.org/officeDocument/2006/relationships/image"/><Relationship Id="rId4" Target="../media/image3.png" Type="http://schemas.openxmlformats.org/officeDocument/2006/relationships/image"/><Relationship Id="rId9" Target="../media/image11.jpg" Type="http://schemas.openxmlformats.org/officeDocument/2006/relationships/image"/></Relationships>
</file>

<file path=ppt/slides/_rels/slide5.xml.rels><?xml version="1.0" encoding="UTF-8" standalone="yes" ?><Relationships xmlns="http://schemas.openxmlformats.org/package/2006/relationships"><Relationship Id="rId3" Target="../media/image2.png" Type="http://schemas.openxmlformats.org/officeDocument/2006/relationships/image"/><Relationship Id="rId2" Target="../media/image3.pn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4.jpe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8" Target="../media/image21.jpeg" Type="http://schemas.openxmlformats.org/officeDocument/2006/relationships/image"/><Relationship Id="rId3" Target="../media/image16.jpeg" Type="http://schemas.openxmlformats.org/officeDocument/2006/relationships/image"/><Relationship Id="rId7" Target="../media/image20.jpeg" Type="http://schemas.openxmlformats.org/officeDocument/2006/relationships/image"/><Relationship Id="rId2" Target="../media/image15.jpeg" Type="http://schemas.openxmlformats.org/officeDocument/2006/relationships/image"/><Relationship Id="rId1" Target="../slideLayouts/slideLayout1.xml" Type="http://schemas.openxmlformats.org/officeDocument/2006/relationships/slideLayout"/><Relationship Id="rId6" Target="../media/image19.png" Type="http://schemas.openxmlformats.org/officeDocument/2006/relationships/image"/><Relationship Id="rId5" Target="../media/image18.jpeg" Type="http://schemas.openxmlformats.org/officeDocument/2006/relationships/image"/><Relationship Id="rId4" Target="../media/image17.jpeg" Type="http://schemas.openxmlformats.org/officeDocument/2006/relationships/image"/><Relationship Id="rId9" Target="../media/image22.jpeg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8" Target="../media/image29.png" Type="http://schemas.openxmlformats.org/officeDocument/2006/relationships/image"/><Relationship Id="rId3" Target="../media/image24.png" Type="http://schemas.openxmlformats.org/officeDocument/2006/relationships/image"/><Relationship Id="rId7" Target="../media/image28.jpeg" Type="http://schemas.openxmlformats.org/officeDocument/2006/relationships/image"/><Relationship Id="rId12" Target="../media/image3.png" Type="http://schemas.openxmlformats.org/officeDocument/2006/relationships/image"/><Relationship Id="rId2" Target="../media/image23.pn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27.png" Type="http://schemas.openxmlformats.org/officeDocument/2006/relationships/image"/><Relationship Id="rId11" Target="../media/image2.png" Type="http://schemas.openxmlformats.org/officeDocument/2006/relationships/image"/><Relationship Id="rId5" Target="../media/image26.png" Type="http://schemas.openxmlformats.org/officeDocument/2006/relationships/image"/><Relationship Id="rId10" Target="../media/image4.jpeg" Type="http://schemas.openxmlformats.org/officeDocument/2006/relationships/image"/><Relationship Id="rId4" Target="../media/image25.jpeg" Type="http://schemas.openxmlformats.org/officeDocument/2006/relationships/image"/><Relationship Id="rId9" Target="../media/image30.png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3" Target="../media/image2.png" Type="http://schemas.openxmlformats.org/officeDocument/2006/relationships/image"/><Relationship Id="rId2" Target="../media/image3.pn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4.jpeg" Type="http://schemas.openxmlformats.org/officeDocument/2006/relationships/image"/></Relationships>
</file>

<file path=ppt/slides/_rels/slide9.xml.rels><?xml version="1.0" encoding="UTF-8" standalone="yes" ?><Relationships xmlns="http://schemas.openxmlformats.org/package/2006/relationships"><Relationship Id="rId3" Target="../media/image3.pn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6.xml" Type="http://schemas.openxmlformats.org/officeDocument/2006/relationships/slideLayout"/><Relationship Id="rId6" Target="../media/image31.png" Type="http://schemas.openxmlformats.org/officeDocument/2006/relationships/image"/><Relationship Id="rId5" Target="../media/image4.jpeg" Type="http://schemas.openxmlformats.org/officeDocument/2006/relationships/image"/><Relationship Id="rId4" Target="../media/image2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598471"/>
            <a:ext cx="805815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descr="C:\Users\gwilliams\Documents\Gweinyddol\Logo Newydd MGSG\Menter LOGO.png" id="6" name="Picture 3"/>
          <p:cNvPicPr>
            <a:picLocks noChangeArrowheads="1" noChangeAspect="1"/>
          </p:cNvPicPr>
          <p:nvPr/>
        </p:nvPicPr>
        <p:blipFill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974" y="4564654"/>
            <a:ext cx="3154363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rrowheads="1"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02" r="-97"/>
          <a:stretch/>
        </p:blipFill>
        <p:spPr bwMode="auto">
          <a:xfrm>
            <a:off x="107504" y="5040431"/>
            <a:ext cx="3222807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Llun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952798"/>
            <a:ext cx="2868488" cy="781050"/>
          </a:xfrm>
          <a:prstGeom prst="rect">
            <a:avLst/>
          </a:prstGeom>
        </p:spPr>
      </p:pic>
      <p:pic>
        <p:nvPicPr>
          <p:cNvPr id="9" name="Llun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56789" y="2607624"/>
            <a:ext cx="5068521" cy="14589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68195992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49094"/>
            <a:ext cx="6347048" cy="580926"/>
          </a:xfrm>
        </p:spPr>
        <p:txBody>
          <a:bodyPr>
            <a:normAutofit fontScale="90000"/>
          </a:bodyPr>
          <a:lstStyle/>
          <a:p>
            <a:r>
              <a:rPr dirty="0" err="1" lang="en-GB" smtClean="0"/>
              <a:t>Rownd</a:t>
            </a:r>
            <a:r>
              <a:rPr dirty="0" lang="en-GB" smtClean="0"/>
              <a:t> 1 </a:t>
            </a:r>
            <a:r>
              <a:rPr dirty="0" lang="en-GB" smtClean="0" sz="2200"/>
              <a:t>(</a:t>
            </a:r>
            <a:r>
              <a:rPr altLang="en-US" b="1" dirty="0" lang="en-GB" sz="2200"/>
              <a:t>1 </a:t>
            </a:r>
            <a:r>
              <a:rPr altLang="en-US" b="1" dirty="0" err="1" lang="en-GB" sz="2200"/>
              <a:t>pwynt</a:t>
            </a:r>
            <a:r>
              <a:rPr altLang="en-US" b="1" dirty="0" lang="en-GB" sz="2200"/>
              <a:t> </a:t>
            </a:r>
            <a:r>
              <a:rPr altLang="en-US" b="1" dirty="0" err="1" lang="en-GB" sz="2200"/>
              <a:t>ar</a:t>
            </a:r>
            <a:r>
              <a:rPr altLang="en-US" b="1" dirty="0" lang="en-GB" sz="2200"/>
              <a:t> </a:t>
            </a:r>
            <a:r>
              <a:rPr altLang="en-US" b="1" dirty="0" err="1" lang="en-GB" sz="2200"/>
              <a:t>gyfer</a:t>
            </a:r>
            <a:r>
              <a:rPr altLang="en-US" b="1" dirty="0" lang="en-GB" sz="2200"/>
              <a:t> </a:t>
            </a:r>
            <a:r>
              <a:rPr altLang="en-US" b="1" dirty="0" err="1" lang="en-GB" sz="2200"/>
              <a:t>pob</a:t>
            </a:r>
            <a:r>
              <a:rPr altLang="en-US" b="1" dirty="0" lang="en-GB" sz="2200"/>
              <a:t> </a:t>
            </a:r>
            <a:r>
              <a:rPr altLang="en-US" b="1" dirty="0" err="1" lang="en-GB" sz="2200"/>
              <a:t>cwestiwn</a:t>
            </a:r>
            <a:r>
              <a:rPr dirty="0" lang="en-GB" smtClean="0" sz="2200"/>
              <a:t>)</a:t>
            </a:r>
            <a:endParaRPr dirty="0" lang="en-GB" sz="27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46934"/>
            <a:ext cx="8424936" cy="4418496"/>
          </a:xfrm>
        </p:spPr>
        <p:txBody>
          <a:bodyPr>
            <a:noAutofit/>
          </a:bodyPr>
          <a:lstStyle/>
          <a:p>
            <a:pPr indent="-514350" marL="514350">
              <a:buFont typeface="+mj-lt"/>
              <a:buAutoNum type="arabicPeriod"/>
            </a:pPr>
            <a:r>
              <a:rPr dirty="0" lang="cy-GB" smtClean="0" sz="2000"/>
              <a:t>Beth yw enw’r dywysoges yn y ffilm ‘</a:t>
            </a:r>
            <a:r>
              <a:rPr dirty="0" err="1" lang="cy-GB" smtClean="0" sz="2000"/>
              <a:t>Shrek</a:t>
            </a:r>
            <a:r>
              <a:rPr dirty="0" lang="cy-GB" smtClean="0" sz="2000"/>
              <a:t>’</a:t>
            </a:r>
            <a:r>
              <a:rPr dirty="0" lang="cy-GB" smtClean="0" sz="2000"/>
              <a:t>?</a:t>
            </a:r>
            <a:endParaRPr dirty="0" lang="cy-GB" smtClean="0" sz="2000"/>
          </a:p>
          <a:p>
            <a:pPr indent="-514350" marL="514350">
              <a:buFont typeface="+mj-lt"/>
              <a:buAutoNum type="arabicPeriod"/>
            </a:pPr>
            <a:r>
              <a:rPr dirty="0" lang="cy-GB" smtClean="0" sz="2000"/>
              <a:t>Beth yw oedran cyw eleni</a:t>
            </a:r>
            <a:r>
              <a:rPr dirty="0" lang="cy-GB" smtClean="0" sz="2000"/>
              <a:t>? </a:t>
            </a:r>
            <a:r>
              <a:rPr dirty="0" lang="cy-GB" smtClean="0" sz="2000">
                <a:solidFill>
                  <a:schemeClr val="accent5">
                    <a:lumMod val="75000"/>
                  </a:schemeClr>
                </a:solidFill>
              </a:rPr>
              <a:t>5, 8, 10</a:t>
            </a:r>
            <a:endParaRPr dirty="0" lang="cy-GB" smtClean="0" sz="2000">
              <a:solidFill>
                <a:schemeClr val="accent5">
                  <a:lumMod val="75000"/>
                </a:schemeClr>
              </a:solidFill>
            </a:endParaRPr>
          </a:p>
          <a:p>
            <a:pPr indent="-514350" marL="514350">
              <a:buFont typeface="+mj-lt"/>
              <a:buAutoNum type="arabicPeriod"/>
            </a:pPr>
            <a:r>
              <a:rPr dirty="0" lang="cy-GB" smtClean="0" sz="2000"/>
              <a:t>Pa chwaraeon a cysyllti’r gyda chwpan Webb Ellis</a:t>
            </a:r>
            <a:r>
              <a:rPr dirty="0" lang="cy-GB" smtClean="0" sz="2000"/>
              <a:t>?</a:t>
            </a:r>
            <a:endParaRPr dirty="0" lang="cy-GB" smtClean="0" sz="2000"/>
          </a:p>
          <a:p>
            <a:pPr indent="-514350" marL="514350">
              <a:buFont typeface="+mj-lt"/>
              <a:buAutoNum type="arabicPeriod"/>
            </a:pPr>
            <a:r>
              <a:rPr dirty="0" lang="cy-GB" smtClean="0" sz="2000"/>
              <a:t>Pa 1 o’r canlynol sydd ddim yn hydoddi (</a:t>
            </a:r>
            <a:r>
              <a:rPr dirty="0" err="1" lang="cy-GB" smtClean="0" sz="2000"/>
              <a:t>Dissolve</a:t>
            </a:r>
            <a:r>
              <a:rPr dirty="0" lang="cy-GB" smtClean="0" sz="2000"/>
              <a:t>) mewn Dwr? </a:t>
            </a:r>
            <a:r>
              <a:rPr dirty="0" lang="cy-GB" smtClean="0" sz="2000">
                <a:solidFill>
                  <a:schemeClr val="accent5">
                    <a:lumMod val="75000"/>
                  </a:schemeClr>
                </a:solidFill>
              </a:rPr>
              <a:t>Halen, Siwgr neu tywod</a:t>
            </a:r>
            <a:r>
              <a:rPr dirty="0" lang="cy-GB" smtClean="0" sz="2000">
                <a:solidFill>
                  <a:schemeClr val="accent1">
                    <a:lumMod val="75000"/>
                  </a:schemeClr>
                </a:solidFill>
              </a:rPr>
              <a:t>         </a:t>
            </a:r>
            <a:endParaRPr dirty="0" lang="cy-GB" smtClean="0" sz="2000">
              <a:solidFill>
                <a:schemeClr val="accent1">
                  <a:lumMod val="75000"/>
                </a:schemeClr>
              </a:solidFill>
            </a:endParaRPr>
          </a:p>
          <a:p>
            <a:pPr indent="0" marL="0">
              <a:buNone/>
            </a:pPr>
            <a:r>
              <a:rPr dirty="0" lang="cy-GB" smtClean="0" sz="2000"/>
              <a:t>5.     </a:t>
            </a:r>
            <a:r>
              <a:rPr dirty="0" lang="cy-GB" smtClean="0" sz="2000"/>
              <a:t>Pwy ysgrifennodd llyfrau Harry Potter?</a:t>
            </a:r>
            <a:endParaRPr dirty="0" lang="cy-GB" smtClean="0" sz="2000"/>
          </a:p>
          <a:p>
            <a:pPr indent="0" marL="0">
              <a:buNone/>
            </a:pPr>
            <a:r>
              <a:rPr dirty="0" lang="cy-GB" smtClean="0" sz="2000"/>
              <a:t>6</a:t>
            </a:r>
            <a:r>
              <a:rPr dirty="0" lang="cy-GB" smtClean="0" sz="2000"/>
              <a:t>.      </a:t>
            </a:r>
            <a:r>
              <a:rPr dirty="0" lang="cy-GB" smtClean="0" sz="2000"/>
              <a:t>Pa anifail yw’r anifail tir mwyaf (</a:t>
            </a:r>
            <a:r>
              <a:rPr dirty="0" err="1" lang="cy-GB" smtClean="0" sz="2000"/>
              <a:t>Land</a:t>
            </a:r>
            <a:r>
              <a:rPr dirty="0" lang="cy-GB" smtClean="0" sz="2000"/>
              <a:t> </a:t>
            </a:r>
            <a:r>
              <a:rPr dirty="0" err="1" lang="cy-GB" smtClean="0" sz="2000"/>
              <a:t>Animal</a:t>
            </a:r>
            <a:r>
              <a:rPr dirty="0" lang="cy-GB" smtClean="0" sz="2000"/>
              <a:t>)?</a:t>
            </a:r>
            <a:endParaRPr dirty="0" lang="cy-GB" smtClean="0" sz="2000">
              <a:solidFill>
                <a:schemeClr val="accent1">
                  <a:lumMod val="75000"/>
                </a:schemeClr>
              </a:solidFill>
            </a:endParaRPr>
          </a:p>
          <a:p>
            <a:pPr indent="0" marL="0">
              <a:buNone/>
            </a:pPr>
            <a:r>
              <a:rPr dirty="0" lang="cy-GB" smtClean="0" sz="2000"/>
              <a:t>7.      </a:t>
            </a:r>
            <a:r>
              <a:rPr dirty="0" lang="cy-GB" smtClean="0" sz="2000"/>
              <a:t>Beth yw enw babi carw? </a:t>
            </a:r>
            <a:r>
              <a:rPr dirty="0" lang="cy-GB" smtClean="0" sz="2000">
                <a:solidFill>
                  <a:schemeClr val="accent5">
                    <a:lumMod val="75000"/>
                  </a:schemeClr>
                </a:solidFill>
              </a:rPr>
              <a:t>Elain, Marged neu Gwawr</a:t>
            </a:r>
            <a:r>
              <a:rPr dirty="0" lang="cy-GB" smtClean="0" sz="200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dirty="0" lang="cy-GB" smtClean="0" sz="2000">
              <a:solidFill>
                <a:schemeClr val="accent5">
                  <a:lumMod val="75000"/>
                </a:schemeClr>
              </a:solidFill>
            </a:endParaRPr>
          </a:p>
          <a:p>
            <a:pPr indent="0" marL="0">
              <a:buNone/>
            </a:pPr>
            <a:r>
              <a:rPr dirty="0" lang="cy-GB" smtClean="0" sz="2000"/>
              <a:t>8.      </a:t>
            </a:r>
            <a:r>
              <a:rPr dirty="0" lang="cy-GB" smtClean="0" sz="2000"/>
              <a:t>Pa Anifail fferm sydd yn llosgi? </a:t>
            </a:r>
            <a:r>
              <a:rPr dirty="0" lang="cy-GB" smtClean="0" sz="2000">
                <a:solidFill>
                  <a:schemeClr val="accent5">
                    <a:lumMod val="75000"/>
                  </a:schemeClr>
                </a:solidFill>
              </a:rPr>
              <a:t>Dafad, Mochyn, Buwch, Iâr neu gafr</a:t>
            </a:r>
            <a:endParaRPr dirty="0" lang="cy-GB" smtClean="0" sz="2000">
              <a:solidFill>
                <a:schemeClr val="accent5">
                  <a:lumMod val="75000"/>
                </a:schemeClr>
              </a:solidFill>
            </a:endParaRPr>
          </a:p>
          <a:p>
            <a:pPr indent="0" marL="0">
              <a:buNone/>
            </a:pPr>
            <a:r>
              <a:rPr dirty="0" lang="cy-GB" smtClean="0" sz="2000"/>
              <a:t>9.      </a:t>
            </a:r>
            <a:r>
              <a:rPr dirty="0" lang="cy-GB" smtClean="0" sz="2000"/>
              <a:t>Sawl chwaraewr sydd mewn tîm Hoci?  </a:t>
            </a:r>
            <a:endParaRPr dirty="0" lang="cy-GB" smtClean="0" sz="2000"/>
          </a:p>
          <a:p>
            <a:pPr indent="0" marL="0">
              <a:buNone/>
            </a:pPr>
            <a:r>
              <a:rPr dirty="0" lang="cy-GB" smtClean="0" sz="2000"/>
              <a:t>10.   </a:t>
            </a:r>
            <a:r>
              <a:rPr dirty="0" lang="cy-GB" smtClean="0" sz="2000"/>
              <a:t>Pa Wlad yw’r wald mwyaf yn y byd</a:t>
            </a:r>
            <a:r>
              <a:rPr dirty="0" lang="cy-GB" smtClean="0" sz="2000"/>
              <a:t>? </a:t>
            </a:r>
            <a:r>
              <a:rPr dirty="0" lang="cy-GB" smtClean="0" sz="2000">
                <a:solidFill>
                  <a:schemeClr val="accent5">
                    <a:lumMod val="75000"/>
                  </a:schemeClr>
                </a:solidFill>
              </a:rPr>
              <a:t>Canada, Rwsia neu America</a:t>
            </a:r>
            <a:endParaRPr dirty="0" lang="cy-GB" sz="200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Picture 3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02" r="-97"/>
          <a:stretch/>
        </p:blipFill>
        <p:spPr bwMode="auto">
          <a:xfrm>
            <a:off x="0" y="5824528"/>
            <a:ext cx="3355919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descr="C:\Users\gwilliams\Documents\Gweinyddol\Logo Newydd MGSG\Menter LOGO.png" id="7" name="Picture 3"/>
          <p:cNvPicPr>
            <a:picLocks noChangeArrowheads="1"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778" y="5365430"/>
            <a:ext cx="3154363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Llu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785634"/>
            <a:ext cx="304800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714147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id="21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>
                      <p:stCondLst>
                        <p:cond delay="indefinite"/>
                      </p:stCondLst>
                      <p:childTnLst>
                        <p:par>
                          <p:cTn fill="hold" id="32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>
                      <p:stCondLst>
                        <p:cond delay="indefinite"/>
                      </p:stCondLst>
                      <p:childTnLst>
                        <p:par>
                          <p:cTn fill="hold" id="36">
                            <p:stCondLst>
                              <p:cond delay="0"/>
                            </p:stCondLst>
                            <p:childTnLst>
                              <p:par>
                                <p:cTn fill="hold" id="37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>
                      <p:stCondLst>
                        <p:cond delay="indefinite"/>
                      </p:stCondLst>
                      <p:childTnLst>
                        <p:par>
                          <p:cTn fill="hold" id="40">
                            <p:stCondLst>
                              <p:cond delay="0"/>
                            </p:stCondLst>
                            <p:childTnLst>
                              <p:par>
                                <p:cTn fill="hold" id="41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90695"/>
            <a:ext cx="6912768" cy="778065"/>
          </a:xfrm>
        </p:spPr>
        <p:txBody>
          <a:bodyPr>
            <a:normAutofit fontScale="90000"/>
          </a:bodyPr>
          <a:lstStyle/>
          <a:p>
            <a:r>
              <a:rPr dirty="0" err="1" lang="en-GB" sz="3600">
                <a:solidFill>
                  <a:prstClr val="black"/>
                </a:solidFill>
              </a:rPr>
              <a:t>Rownd</a:t>
            </a:r>
            <a:r>
              <a:rPr dirty="0" lang="en-GB" sz="3600">
                <a:solidFill>
                  <a:prstClr val="black"/>
                </a:solidFill>
              </a:rPr>
              <a:t> </a:t>
            </a:r>
            <a:r>
              <a:rPr dirty="0" lang="en-GB" smtClean="0" sz="3600">
                <a:solidFill>
                  <a:prstClr val="black"/>
                </a:solidFill>
              </a:rPr>
              <a:t>2 </a:t>
            </a:r>
            <a:r>
              <a:rPr dirty="0" lang="en-GB" sz="3600">
                <a:solidFill>
                  <a:prstClr val="black"/>
                </a:solidFill>
              </a:rPr>
              <a:t>– </a:t>
            </a:r>
            <a:r>
              <a:rPr dirty="0" err="1" lang="en-GB" smtClean="0" sz="3600"/>
              <a:t>Cerddoriaeth</a:t>
            </a:r>
            <a:r>
              <a:rPr dirty="0" lang="en-GB" smtClean="0" sz="3600"/>
              <a:t> </a:t>
            </a:r>
            <a:r>
              <a:rPr dirty="0" lang="en-GB" smtClean="0" sz="2000"/>
              <a:t>(</a:t>
            </a:r>
            <a:r>
              <a:rPr altLang="en-US" dirty="0" lang="en-GB" smtClean="0" sz="2000"/>
              <a:t>1</a:t>
            </a:r>
            <a:r>
              <a:rPr altLang="en-US" b="1" dirty="0" lang="en-GB" smtClean="0" sz="3600"/>
              <a:t> </a:t>
            </a:r>
            <a:r>
              <a:rPr altLang="en-US" b="1" dirty="0" err="1" lang="en-GB" sz="1400"/>
              <a:t>pwynt</a:t>
            </a:r>
            <a:r>
              <a:rPr altLang="en-US" b="1" dirty="0" lang="en-GB" sz="1400"/>
              <a:t> </a:t>
            </a:r>
            <a:r>
              <a:rPr altLang="en-US" b="1" dirty="0" err="1" lang="en-GB" sz="1400"/>
              <a:t>ar</a:t>
            </a:r>
            <a:r>
              <a:rPr altLang="en-US" b="1" dirty="0" lang="en-GB" sz="1400"/>
              <a:t> </a:t>
            </a:r>
            <a:r>
              <a:rPr altLang="en-US" b="1" dirty="0" err="1" lang="en-GB" sz="1400"/>
              <a:t>gyfer</a:t>
            </a:r>
            <a:r>
              <a:rPr altLang="en-US" b="1" dirty="0" lang="en-GB" sz="1400"/>
              <a:t> </a:t>
            </a:r>
            <a:r>
              <a:rPr altLang="en-US" b="1" dirty="0" err="1" lang="en-GB" sz="1400"/>
              <a:t>pob</a:t>
            </a:r>
            <a:r>
              <a:rPr altLang="en-US" b="1" dirty="0" lang="en-GB" sz="1400"/>
              <a:t> </a:t>
            </a:r>
            <a:r>
              <a:rPr altLang="en-US" b="1" dirty="0" err="1" lang="en-GB" sz="1400"/>
              <a:t>cwestiwn</a:t>
            </a:r>
            <a:r>
              <a:rPr dirty="0" lang="en-GB" smtClean="0" sz="1400"/>
              <a:t>)</a:t>
            </a:r>
            <a:endParaRPr dirty="0"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04124"/>
            <a:ext cx="8229600" cy="3521075"/>
          </a:xfrm>
        </p:spPr>
        <p:txBody>
          <a:bodyPr>
            <a:normAutofit fontScale="92500" lnSpcReduction="10000"/>
          </a:bodyPr>
          <a:lstStyle/>
          <a:p>
            <a:r>
              <a:rPr dirty="0" lang="cy-GB" smtClean="0" sz="2400"/>
              <a:t>1) A’i wynt yn ei ……..   A) Ceg        B) Law               C) Ddwrn</a:t>
            </a:r>
          </a:p>
          <a:p>
            <a:r>
              <a:rPr dirty="0" lang="cy-GB" smtClean="0" sz="2400"/>
              <a:t>2) Cael llond……………   A) Bol         B) Adeilad         C) Car</a:t>
            </a:r>
          </a:p>
          <a:p>
            <a:r>
              <a:rPr dirty="0" lang="cy-GB" smtClean="0" sz="2400"/>
              <a:t>3) Y cyw melyn ………    A) Cyntaf   B) Olaf              C) Cyflymaf</a:t>
            </a:r>
          </a:p>
          <a:p>
            <a:r>
              <a:rPr dirty="0" lang="cy-GB" smtClean="0" sz="2400"/>
              <a:t>4) Diwrnod i’r ………..    A) Haul      B) Cantores      C) Brenin</a:t>
            </a:r>
          </a:p>
          <a:p>
            <a:r>
              <a:rPr dirty="0" lang="cy-GB" smtClean="0" sz="2400"/>
              <a:t>5) Y drwg yn y ……….     A) Bara      B) Caws            C) Afal</a:t>
            </a:r>
          </a:p>
          <a:p>
            <a:r>
              <a:rPr dirty="0" lang="cy-GB" smtClean="0" sz="2400"/>
              <a:t>6) Gwneud ei orau…     A) Glas       B) Gwyrdd       C) Melyn</a:t>
            </a:r>
          </a:p>
          <a:p>
            <a:r>
              <a:rPr dirty="0" lang="cy-GB" smtClean="0" sz="2400"/>
              <a:t>7) Taro hoelen ar ei ..   A)Dafod     B) Bys               C) Phen </a:t>
            </a:r>
          </a:p>
          <a:p>
            <a:r>
              <a:rPr dirty="0" lang="cy-GB" smtClean="0" sz="2400"/>
              <a:t>8) Daw eto haul ar ….   A) </a:t>
            </a:r>
            <a:r>
              <a:rPr dirty="0" err="1" lang="cy-GB" smtClean="0" sz="2400"/>
              <a:t>Fryn</a:t>
            </a:r>
            <a:r>
              <a:rPr dirty="0" lang="cy-GB" smtClean="0" sz="2400"/>
              <a:t>       B) Ffarm          C) Cae</a:t>
            </a:r>
          </a:p>
          <a:p>
            <a:r>
              <a:rPr dirty="0" lang="cy-GB" smtClean="0" sz="2400"/>
              <a:t>9) Ar bigau’r…………….   A) Llawr     B) Tywod         C) Drain </a:t>
            </a:r>
            <a:endParaRPr dirty="0" lang="cy-GB" sz="2400"/>
          </a:p>
        </p:txBody>
      </p:sp>
      <p:pic>
        <p:nvPicPr>
          <p:cNvPr id="6" name="Picture 3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02" r="-97"/>
          <a:stretch/>
        </p:blipFill>
        <p:spPr bwMode="auto">
          <a:xfrm>
            <a:off x="0" y="5733256"/>
            <a:ext cx="3355919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descr="C:\Users\gwilliams\Documents\Gweinyddol\Logo Newydd MGSG\Menter LOGO.png" id="7" name="Picture 3"/>
          <p:cNvPicPr>
            <a:picLocks noChangeArrowheads="1"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778" y="5168745"/>
            <a:ext cx="3154363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Llu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556889"/>
            <a:ext cx="304800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5267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id="21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>
                      <p:stCondLst>
                        <p:cond delay="indefinite"/>
                      </p:stCondLst>
                      <p:childTnLst>
                        <p:par>
                          <p:cTn fill="hold" id="32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>
                      <p:stCondLst>
                        <p:cond delay="indefinite"/>
                      </p:stCondLst>
                      <p:childTnLst>
                        <p:par>
                          <p:cTn fill="hold" id="36">
                            <p:stCondLst>
                              <p:cond delay="0"/>
                            </p:stCondLst>
                            <p:childTnLst>
                              <p:par>
                                <p:cTn fill="hold" id="37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23" y="232535"/>
            <a:ext cx="8229600" cy="648205"/>
          </a:xfrm>
        </p:spPr>
        <p:txBody>
          <a:bodyPr>
            <a:normAutofit fontScale="90000"/>
          </a:bodyPr>
          <a:lstStyle/>
          <a:p>
            <a:r>
              <a:rPr dirty="0" err="1" lang="en-GB" smtClean="0"/>
              <a:t>Rownd</a:t>
            </a:r>
            <a:r>
              <a:rPr dirty="0" lang="en-GB" smtClean="0"/>
              <a:t> 3 – </a:t>
            </a:r>
            <a:r>
              <a:rPr dirty="0" err="1" lang="en-GB" smtClean="0"/>
              <a:t>Lluniau</a:t>
            </a:r>
            <a:r>
              <a:rPr dirty="0" lang="en-GB" smtClean="0"/>
              <a:t> </a:t>
            </a:r>
            <a:r>
              <a:rPr dirty="0" lang="en-GB" smtClean="0" sz="2000"/>
              <a:t>(</a:t>
            </a:r>
            <a:r>
              <a:rPr altLang="en-US" b="1" dirty="0" lang="en-GB" sz="2000"/>
              <a:t>1 </a:t>
            </a:r>
            <a:r>
              <a:rPr altLang="en-US" b="1" dirty="0" err="1" lang="en-GB" sz="2000"/>
              <a:t>pwynt</a:t>
            </a:r>
            <a:r>
              <a:rPr altLang="en-US" b="1" dirty="0" lang="en-GB" sz="2000"/>
              <a:t> </a:t>
            </a:r>
            <a:r>
              <a:rPr altLang="en-US" b="1" dirty="0" err="1" lang="en-GB" sz="2000"/>
              <a:t>ar</a:t>
            </a:r>
            <a:r>
              <a:rPr altLang="en-US" b="1" dirty="0" lang="en-GB" sz="2000"/>
              <a:t> </a:t>
            </a:r>
            <a:r>
              <a:rPr altLang="en-US" b="1" dirty="0" err="1" lang="en-GB" sz="2000"/>
              <a:t>gyfer</a:t>
            </a:r>
            <a:r>
              <a:rPr altLang="en-US" b="1" dirty="0" lang="en-GB" sz="2000"/>
              <a:t> </a:t>
            </a:r>
            <a:r>
              <a:rPr altLang="en-US" b="1" dirty="0" err="1" lang="en-GB" sz="2000"/>
              <a:t>pob</a:t>
            </a:r>
            <a:r>
              <a:rPr altLang="en-US" b="1" dirty="0" lang="en-GB" sz="2000"/>
              <a:t> </a:t>
            </a:r>
            <a:r>
              <a:rPr altLang="en-US" b="1" dirty="0" err="1" lang="en-GB" smtClean="0" sz="2000"/>
              <a:t>Llun</a:t>
            </a:r>
            <a:r>
              <a:rPr dirty="0" lang="en-GB" smtClean="0" sz="2000"/>
              <a:t>)</a:t>
            </a:r>
            <a:endParaRPr dirty="0" lang="en-GB"/>
          </a:p>
        </p:txBody>
      </p:sp>
      <p:pic>
        <p:nvPicPr>
          <p:cNvPr descr="Image result for max boyce" id="1029" name="Picture 5"/>
          <p:cNvPicPr>
            <a:picLocks noChangeArrowheads="1" noChangeAspect="1"/>
          </p:cNvPicPr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998" y="1547681"/>
            <a:ext cx="2156884" cy="1406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rrowheads="1"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371" y="3583189"/>
            <a:ext cx="1377936" cy="2064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rrowheads="1"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02" r="-97"/>
          <a:stretch/>
        </p:blipFill>
        <p:spPr bwMode="auto">
          <a:xfrm>
            <a:off x="0" y="5805264"/>
            <a:ext cx="3355919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descr="C:\Users\gwilliams\Documents\Gweinyddol\Logo Newydd MGSG\Menter LOGO.png" id="15" name="Picture 3"/>
          <p:cNvPicPr>
            <a:picLocks noChangeArrowheads="1" noChangeAspect="1"/>
          </p:cNvPicPr>
          <p:nvPr/>
        </p:nvPicPr>
        <p:blipFill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779" y="5444322"/>
            <a:ext cx="2863382" cy="1413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Llun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648024"/>
            <a:ext cx="3048000" cy="781050"/>
          </a:xfrm>
          <a:prstGeom prst="rect">
            <a:avLst/>
          </a:prstGeom>
        </p:spPr>
      </p:pic>
      <p:pic>
        <p:nvPicPr>
          <p:cNvPr descr="Image result for dai jones llanilar" id="7174" name="Picture 6"/>
          <p:cNvPicPr>
            <a:picLocks noChangeArrowheads="1" noChangeAspect="1"/>
          </p:cNvPicPr>
          <p:nvPr/>
        </p:nvPicPr>
        <p:blipFill rotWithShape="1">
          <a:blip cstate="print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" r="-91"/>
          <a:stretch/>
        </p:blipFill>
        <p:spPr bwMode="auto">
          <a:xfrm>
            <a:off x="4749913" y="3714425"/>
            <a:ext cx="1883848" cy="180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Image result for ruth jones" id="7176" name="Picture 8"/>
          <p:cNvPicPr>
            <a:picLocks noChangeArrowheads="1"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8"/>
          <a:stretch/>
        </p:blipFill>
        <p:spPr bwMode="auto">
          <a:xfrm>
            <a:off x="6852078" y="1277823"/>
            <a:ext cx="1876206" cy="1946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Dalfan Cynnwys 3"/>
          <p:cNvPicPr>
            <a:picLocks noChangeAspect="1" noGrp="1"/>
          </p:cNvPicPr>
          <p:nvPr>
            <p:ph idx="1"/>
          </p:nvPr>
        </p:nvPicPr>
        <p:blipFill rotWithShape="1">
          <a:blip cstate="print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" r="-73"/>
          <a:stretch/>
        </p:blipFill>
        <p:spPr>
          <a:xfrm>
            <a:off x="403382" y="1355018"/>
            <a:ext cx="1563925" cy="1945138"/>
          </a:xfrm>
        </p:spPr>
      </p:pic>
      <p:pic>
        <p:nvPicPr>
          <p:cNvPr id="5" name="Llun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105" y="3633548"/>
            <a:ext cx="1933575" cy="1838325"/>
          </a:xfrm>
          <a:prstGeom prst="rect">
            <a:avLst/>
          </a:prstGeom>
        </p:spPr>
      </p:pic>
      <p:pic>
        <p:nvPicPr>
          <p:cNvPr id="6" name="Llun 5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4"/>
          <a:stretch/>
        </p:blipFill>
        <p:spPr>
          <a:xfrm>
            <a:off x="7077889" y="3692122"/>
            <a:ext cx="1683835" cy="2008453"/>
          </a:xfrm>
          <a:prstGeom prst="rect">
            <a:avLst/>
          </a:prstGeom>
        </p:spPr>
      </p:pic>
      <p:pic>
        <p:nvPicPr>
          <p:cNvPr descr="Image result for dai scaffalde" id="7" name="Picture 2"/>
          <p:cNvPicPr>
            <a:picLocks noChangeArrowheads="1"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3"/>
          <a:stretch/>
        </p:blipFill>
        <p:spPr bwMode="auto">
          <a:xfrm>
            <a:off x="2330343" y="1355018"/>
            <a:ext cx="1871151" cy="181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Blwch Testun 7"/>
          <p:cNvSpPr txBox="1"/>
          <p:nvPr/>
        </p:nvSpPr>
        <p:spPr>
          <a:xfrm>
            <a:off x="251520" y="880740"/>
            <a:ext cx="8546203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cy-GB" smtClean="0"/>
              <a:t>1.                                   2.                                       3.                                         4.</a:t>
            </a:r>
            <a:endParaRPr dirty="0" lang="cy-GB"/>
          </a:p>
        </p:txBody>
      </p:sp>
      <p:sp>
        <p:nvSpPr>
          <p:cNvPr id="20" name="Blwch Testun 19"/>
          <p:cNvSpPr txBox="1"/>
          <p:nvPr/>
        </p:nvSpPr>
        <p:spPr>
          <a:xfrm>
            <a:off x="452857" y="3375341"/>
            <a:ext cx="8546203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cy-GB"/>
              <a:t>5</a:t>
            </a:r>
            <a:r>
              <a:rPr dirty="0" lang="cy-GB" smtClean="0"/>
              <a:t>.                                   6.                                       7.                                         8.</a:t>
            </a:r>
            <a:endParaRPr dirty="0" lang="cy-GB"/>
          </a:p>
        </p:txBody>
      </p:sp>
    </p:spTree>
    <p:extLst>
      <p:ext uri="{BB962C8B-B14F-4D97-AF65-F5344CB8AC3E}">
        <p14:creationId xmlns:p14="http://schemas.microsoft.com/office/powerpoint/2010/main" val="2062622507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id="21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>
                      <p:stCondLst>
                        <p:cond delay="indefinite"/>
                      </p:stCondLst>
                      <p:childTnLst>
                        <p:par>
                          <p:cTn fill="hold" id="32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356" y="511600"/>
            <a:ext cx="8507288" cy="907505"/>
          </a:xfrm>
        </p:spPr>
        <p:txBody>
          <a:bodyPr>
            <a:normAutofit fontScale="90000"/>
          </a:bodyPr>
          <a:lstStyle/>
          <a:p>
            <a:r>
              <a:rPr dirty="0" err="1" lang="en-GB" smtClean="0"/>
              <a:t>Rownd</a:t>
            </a:r>
            <a:r>
              <a:rPr dirty="0" lang="en-GB" smtClean="0"/>
              <a:t> 4 – </a:t>
            </a:r>
            <a:r>
              <a:rPr dirty="0" err="1" lang="en-GB" smtClean="0"/>
              <a:t>Mathemateg</a:t>
            </a:r>
            <a:r>
              <a:rPr dirty="0" lang="en-GB" smtClean="0"/>
              <a:t> </a:t>
            </a:r>
            <a:r>
              <a:rPr dirty="0" lang="en-GB" smtClean="0" sz="2000"/>
              <a:t>(</a:t>
            </a:r>
            <a:r>
              <a:rPr altLang="en-US" b="1" dirty="0" lang="en-GB" sz="2000"/>
              <a:t>1 </a:t>
            </a:r>
            <a:r>
              <a:rPr altLang="en-US" b="1" dirty="0" err="1" lang="en-GB" sz="2000"/>
              <a:t>pwynt</a:t>
            </a:r>
            <a:r>
              <a:rPr altLang="en-US" b="1" dirty="0" lang="en-GB" sz="2000"/>
              <a:t> </a:t>
            </a:r>
            <a:r>
              <a:rPr altLang="en-US" b="1" dirty="0" err="1" lang="en-GB" sz="2000"/>
              <a:t>ar</a:t>
            </a:r>
            <a:r>
              <a:rPr altLang="en-US" b="1" dirty="0" lang="en-GB" sz="2000"/>
              <a:t> </a:t>
            </a:r>
            <a:r>
              <a:rPr altLang="en-US" b="1" dirty="0" err="1" lang="en-GB" sz="2000"/>
              <a:t>gyfer</a:t>
            </a:r>
            <a:r>
              <a:rPr altLang="en-US" b="1" dirty="0" lang="en-GB" sz="2000"/>
              <a:t> </a:t>
            </a:r>
            <a:r>
              <a:rPr altLang="en-US" b="1" dirty="0" err="1" lang="en-GB" smtClean="0" sz="2000"/>
              <a:t>pob</a:t>
            </a:r>
            <a:r>
              <a:rPr altLang="en-US" b="1" dirty="0" lang="en-GB" sz="2000"/>
              <a:t> </a:t>
            </a:r>
            <a:r>
              <a:rPr altLang="en-US" b="1" dirty="0" err="1" lang="en-GB" smtClean="0" sz="2000"/>
              <a:t>cwestiwn</a:t>
            </a:r>
            <a:r>
              <a:rPr dirty="0" lang="en-GB" smtClean="0" sz="2000"/>
              <a:t>)</a:t>
            </a:r>
            <a:endParaRPr dirty="0" lang="en-GB" sz="2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2975"/>
          </a:xfrm>
        </p:spPr>
        <p:txBody>
          <a:bodyPr>
            <a:normAutofit/>
          </a:bodyPr>
          <a:lstStyle/>
          <a:p>
            <a:pPr indent="-457200" marL="457200">
              <a:buAutoNum type="arabicParenR"/>
            </a:pPr>
            <a:r>
              <a:rPr dirty="0" lang="cy-GB" smtClean="0" sz="2000"/>
              <a:t>Mae Betsan yn talu £25 am 2 bot o baent, 1 coch ac 1 glas. Mae’r pot glas yn costio £7 yn fwy na’r pot coch. Faint mae pob pot yn costio? </a:t>
            </a:r>
          </a:p>
          <a:p>
            <a:pPr indent="-457200" marL="457200">
              <a:buAutoNum type="arabicParenR"/>
            </a:pPr>
            <a:r>
              <a:rPr dirty="0" lang="cy-GB" smtClean="0" sz="2000"/>
              <a:t>Beth yw canolrif </a:t>
            </a:r>
            <a:r>
              <a:rPr dirty="0" i="1" lang="cy-GB" smtClean="0" sz="2000"/>
              <a:t>(</a:t>
            </a:r>
            <a:r>
              <a:rPr dirty="0" err="1" i="1" lang="cy-GB" smtClean="0" sz="2000"/>
              <a:t>Median</a:t>
            </a:r>
            <a:r>
              <a:rPr dirty="0" i="1" lang="cy-GB" smtClean="0" sz="2000"/>
              <a:t>) </a:t>
            </a:r>
            <a:r>
              <a:rPr dirty="0" lang="cy-GB" smtClean="0" sz="2000"/>
              <a:t>y canlynol? 35, 27, 51, 31, 28, 19, 33</a:t>
            </a:r>
          </a:p>
          <a:p>
            <a:pPr indent="-457200" marL="457200">
              <a:buAutoNum type="arabicParenR"/>
            </a:pPr>
            <a:r>
              <a:rPr dirty="0" lang="cy-GB" smtClean="0" sz="2000"/>
              <a:t>149 x 6 = </a:t>
            </a:r>
          </a:p>
          <a:p>
            <a:pPr indent="-457200" marL="457200">
              <a:buAutoNum type="arabicParenR"/>
            </a:pPr>
            <a:r>
              <a:rPr dirty="0" lang="cy-GB" smtClean="0" sz="2000"/>
              <a:t>1269 + 2678 =</a:t>
            </a:r>
          </a:p>
          <a:p>
            <a:pPr indent="-457200" marL="457200">
              <a:buFont charset="0" panose="020B0604020202020204" pitchFamily="34" typeface="Arial"/>
              <a:buAutoNum type="arabicParenR"/>
            </a:pPr>
            <a:r>
              <a:rPr altLang="en-US" dirty="0" lang="cy-GB" smtClean="0" sz="2000"/>
              <a:t>Defnyddiwch y cliwiau yma i ddyfalu’r ateb –</a:t>
            </a:r>
          </a:p>
          <a:p>
            <a:r>
              <a:rPr altLang="en-US" dirty="0" lang="cy-GB" smtClean="0" sz="2000"/>
              <a:t>          Mae’n fwy na 20</a:t>
            </a:r>
          </a:p>
          <a:p>
            <a:r>
              <a:rPr altLang="en-US" dirty="0" lang="cy-GB" smtClean="0" sz="2000"/>
              <a:t>          Mae’n llai na 30</a:t>
            </a:r>
          </a:p>
          <a:p>
            <a:r>
              <a:rPr altLang="en-US" dirty="0" lang="cy-GB" smtClean="0" sz="2000"/>
              <a:t>          Mae’n rhif lluosog o 3 a 4</a:t>
            </a:r>
          </a:p>
          <a:p>
            <a:pPr indent="0" marL="0">
              <a:buNone/>
            </a:pPr>
            <a:endParaRPr dirty="0" lang="en-GB" smtClean="0" sz="2000"/>
          </a:p>
          <a:p>
            <a:pPr indent="0" marL="0">
              <a:buNone/>
            </a:pPr>
            <a:endParaRPr dirty="0" lang="en-GB" sz="2000"/>
          </a:p>
        </p:txBody>
      </p:sp>
      <p:pic>
        <p:nvPicPr>
          <p:cNvPr id="6" name="Picture 3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02" r="-97"/>
          <a:stretch/>
        </p:blipFill>
        <p:spPr bwMode="auto">
          <a:xfrm>
            <a:off x="0" y="5805264"/>
            <a:ext cx="3355919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descr="C:\Users\gwilliams\Documents\Gweinyddol\Logo Newydd MGSG\Menter LOGO.png" id="7" name="Picture 3"/>
          <p:cNvPicPr>
            <a:picLocks noChangeArrowheads="1"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778" y="5300662"/>
            <a:ext cx="3154363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Llu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648024"/>
            <a:ext cx="304800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2432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id="21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dirty="0" lang="cy-GB"/>
          </a:p>
        </p:txBody>
      </p:sp>
      <p:sp>
        <p:nvSpPr>
          <p:cNvPr id="3" name="Isdeitl 2"/>
          <p:cNvSpPr>
            <a:spLocks noGrp="1"/>
          </p:cNvSpPr>
          <p:nvPr>
            <p:ph idx="1" type="subTitle"/>
          </p:nvPr>
        </p:nvSpPr>
        <p:spPr/>
        <p:txBody>
          <a:bodyPr/>
          <a:lstStyle/>
          <a:p>
            <a:endParaRPr dirty="0" lang="cy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18356" y="511600"/>
            <a:ext cx="8507288" cy="907505"/>
          </a:xfrm>
          <a:prstGeom prst="rect">
            <a:avLst/>
          </a:prstGeom>
        </p:spPr>
        <p:txBody>
          <a:bodyPr anchor="ctr" bIns="45720" lIns="91440" rIns="91440" rtlCol="0" tIns="45720" vert="horz">
            <a:normAutofit fontScale="97500"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dirty="0" err="1" lang="en-GB" smtClean="0"/>
              <a:t>Rownd</a:t>
            </a:r>
            <a:r>
              <a:rPr dirty="0" lang="en-GB" smtClean="0"/>
              <a:t> 5 Logo </a:t>
            </a:r>
            <a:r>
              <a:rPr dirty="0" lang="en-GB" smtClean="0" sz="2000"/>
              <a:t>(</a:t>
            </a:r>
            <a:r>
              <a:rPr b="1" dirty="0" lang="en-GB" sz="2000"/>
              <a:t>1</a:t>
            </a:r>
            <a:r>
              <a:rPr altLang="en-US" b="1" dirty="0" lang="en-GB" smtClean="0" sz="2000"/>
              <a:t> </a:t>
            </a:r>
            <a:r>
              <a:rPr altLang="en-US" b="1" dirty="0" err="1" lang="en-GB" smtClean="0" sz="2000"/>
              <a:t>pwynt</a:t>
            </a:r>
            <a:r>
              <a:rPr altLang="en-US" b="1" dirty="0" lang="en-GB" smtClean="0" sz="2000"/>
              <a:t> </a:t>
            </a:r>
            <a:r>
              <a:rPr altLang="en-US" b="1" dirty="0" err="1" lang="en-GB" smtClean="0" sz="2000"/>
              <a:t>ar</a:t>
            </a:r>
            <a:r>
              <a:rPr altLang="en-US" b="1" dirty="0" lang="en-GB" smtClean="0" sz="2000"/>
              <a:t> </a:t>
            </a:r>
            <a:r>
              <a:rPr altLang="en-US" b="1" dirty="0" err="1" lang="en-GB" smtClean="0" sz="2000"/>
              <a:t>gyfer</a:t>
            </a:r>
            <a:r>
              <a:rPr altLang="en-US" b="1" dirty="0" lang="en-GB" smtClean="0" sz="2000"/>
              <a:t> </a:t>
            </a:r>
            <a:r>
              <a:rPr altLang="en-US" b="1" dirty="0" err="1" lang="en-GB" smtClean="0" sz="2000"/>
              <a:t>pob</a:t>
            </a:r>
            <a:r>
              <a:rPr altLang="en-US" b="1" dirty="0" lang="en-GB" sz="2000"/>
              <a:t> </a:t>
            </a:r>
            <a:r>
              <a:rPr altLang="en-US" b="1" dirty="0" lang="en-GB" smtClean="0" sz="2000"/>
              <a:t>Logo</a:t>
            </a:r>
            <a:r>
              <a:rPr dirty="0" lang="en-GB" smtClean="0" sz="2000"/>
              <a:t>)</a:t>
            </a:r>
            <a:endParaRPr dirty="0" lang="en-GB" sz="2000"/>
          </a:p>
        </p:txBody>
      </p:sp>
      <p:pic>
        <p:nvPicPr>
          <p:cNvPr descr="Image result for mentrau iaith cymru" id="2050" name="Picture 2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70"/>
          <a:stretch/>
        </p:blipFill>
        <p:spPr bwMode="auto">
          <a:xfrm>
            <a:off x="268290" y="1771367"/>
            <a:ext cx="1864935" cy="1488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lwch Testun 5"/>
          <p:cNvSpPr txBox="1"/>
          <p:nvPr/>
        </p:nvSpPr>
        <p:spPr>
          <a:xfrm>
            <a:off x="279441" y="1618218"/>
            <a:ext cx="8546203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cy-GB" smtClean="0"/>
              <a:t>1.                                   2.                                       3.                                         4.</a:t>
            </a:r>
            <a:endParaRPr dirty="0" lang="cy-GB"/>
          </a:p>
        </p:txBody>
      </p:sp>
      <p:pic>
        <p:nvPicPr>
          <p:cNvPr descr="Image result for mudiad meithrin" id="2052" name="Picture 4"/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" r="251"/>
          <a:stretch/>
        </p:blipFill>
        <p:spPr bwMode="auto">
          <a:xfrm>
            <a:off x="7210362" y="3927991"/>
            <a:ext cx="1770231" cy="1564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descr="Image result for scarlets" id="10" name="AutoShape 14"/>
          <p:cNvSpPr>
            <a:spLocks noChangeArrowheads="1" noChangeAspect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cy-GB"/>
          </a:p>
        </p:txBody>
      </p:sp>
      <p:sp>
        <p:nvSpPr>
          <p:cNvPr descr="Image result for scarlets" id="11" name="AutoShape 16"/>
          <p:cNvSpPr>
            <a:spLocks noChangeArrowheads="1" noChangeAspect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cy-GB"/>
          </a:p>
        </p:txBody>
      </p:sp>
      <p:sp>
        <p:nvSpPr>
          <p:cNvPr descr="Image result for scarlets" id="12" name="AutoShape 18"/>
          <p:cNvSpPr>
            <a:spLocks noChangeArrowheads="1" noChangeAspect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cy-GB"/>
          </a:p>
        </p:txBody>
      </p:sp>
      <p:pic>
        <p:nvPicPr>
          <p:cNvPr descr="Image result for scarlets" id="2068" name="Picture 20"/>
          <p:cNvPicPr>
            <a:picLocks noChangeArrowheads="1" noChangeAspect="1"/>
          </p:cNvPicPr>
          <p:nvPr/>
        </p:nvPicPr>
        <p:blipFill rotWithShape="1"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91"/>
          <a:stretch/>
        </p:blipFill>
        <p:spPr bwMode="auto">
          <a:xfrm>
            <a:off x="2242301" y="2007321"/>
            <a:ext cx="2049295" cy="1079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Blwch Testun 15"/>
          <p:cNvSpPr txBox="1"/>
          <p:nvPr/>
        </p:nvSpPr>
        <p:spPr>
          <a:xfrm>
            <a:off x="460375" y="3743325"/>
            <a:ext cx="8546203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cy-GB"/>
              <a:t>5</a:t>
            </a:r>
            <a:r>
              <a:rPr dirty="0" lang="cy-GB" smtClean="0"/>
              <a:t>.                                   6.                                       7.                                         8.</a:t>
            </a:r>
            <a:endParaRPr dirty="0" lang="cy-GB"/>
          </a:p>
        </p:txBody>
      </p:sp>
      <p:pic>
        <p:nvPicPr>
          <p:cNvPr descr="Image result for yr urdd" id="2070" name="Picture 22"/>
          <p:cNvPicPr>
            <a:picLocks noChangeArrowheads="1"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6" r="-16"/>
          <a:stretch/>
        </p:blipFill>
        <p:spPr bwMode="auto">
          <a:xfrm>
            <a:off x="7155942" y="1715734"/>
            <a:ext cx="1259111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Llun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2124" y="4037529"/>
            <a:ext cx="1873624" cy="1676400"/>
          </a:xfrm>
          <a:prstGeom prst="rect">
            <a:avLst/>
          </a:prstGeom>
        </p:spPr>
      </p:pic>
      <p:pic>
        <p:nvPicPr>
          <p:cNvPr id="14" name="Llun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19418" y="1785438"/>
            <a:ext cx="1363865" cy="1513740"/>
          </a:xfrm>
          <a:prstGeom prst="rect">
            <a:avLst/>
          </a:prstGeom>
        </p:spPr>
      </p:pic>
      <p:pic>
        <p:nvPicPr>
          <p:cNvPr id="15" name="Llun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93232" y="4060367"/>
            <a:ext cx="1892197" cy="1590374"/>
          </a:xfrm>
          <a:prstGeom prst="rect">
            <a:avLst/>
          </a:prstGeom>
        </p:spPr>
      </p:pic>
      <p:pic>
        <p:nvPicPr>
          <p:cNvPr id="17" name="Llun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19418" y="3800944"/>
            <a:ext cx="1628087" cy="1978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405122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id="21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>
                      <p:stCondLst>
                        <p:cond delay="indefinite"/>
                      </p:stCondLst>
                      <p:childTnLst>
                        <p:par>
                          <p:cTn fill="hold" id="32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>
            <a:normAutofit fontScale="90000"/>
          </a:bodyPr>
          <a:lstStyle/>
          <a:p>
            <a:r>
              <a:rPr dirty="0" lang="cy-GB" smtClean="0"/>
              <a:t>Rownd 6 – Baneri </a:t>
            </a:r>
            <a:r>
              <a:rPr dirty="0" lang="en-GB" smtClean="0" sz="2000"/>
              <a:t>(</a:t>
            </a:r>
            <a:r>
              <a:rPr altLang="en-US" b="1" dirty="0" lang="en-GB" sz="2000"/>
              <a:t>1 </a:t>
            </a:r>
            <a:r>
              <a:rPr altLang="en-US" b="1" dirty="0" err="1" lang="en-GB" sz="2000"/>
              <a:t>pwynt</a:t>
            </a:r>
            <a:r>
              <a:rPr altLang="en-US" b="1" dirty="0" lang="en-GB" sz="2000"/>
              <a:t> </a:t>
            </a:r>
            <a:r>
              <a:rPr altLang="en-US" b="1" dirty="0" err="1" lang="en-GB" sz="2000"/>
              <a:t>ar</a:t>
            </a:r>
            <a:r>
              <a:rPr altLang="en-US" b="1" dirty="0" lang="en-GB" sz="2000"/>
              <a:t> </a:t>
            </a:r>
            <a:r>
              <a:rPr altLang="en-US" b="1" dirty="0" err="1" lang="en-GB" sz="2000"/>
              <a:t>gyfer</a:t>
            </a:r>
            <a:r>
              <a:rPr altLang="en-US" b="1" dirty="0" lang="en-GB" sz="2000"/>
              <a:t> </a:t>
            </a:r>
            <a:r>
              <a:rPr altLang="en-US" b="1" dirty="0" err="1" lang="en-GB" sz="2000"/>
              <a:t>pob</a:t>
            </a:r>
            <a:r>
              <a:rPr altLang="en-US" b="1" dirty="0" lang="en-GB" sz="2000"/>
              <a:t> </a:t>
            </a:r>
            <a:r>
              <a:rPr altLang="en-US" b="1" dirty="0" err="1" lang="en-GB" sz="2000"/>
              <a:t>cwestiwn</a:t>
            </a:r>
            <a:r>
              <a:rPr dirty="0" lang="en-GB" smtClean="0" sz="2000"/>
              <a:t>)</a:t>
            </a:r>
            <a:endParaRPr dirty="0" lang="en-GB"/>
          </a:p>
        </p:txBody>
      </p:sp>
      <p:pic>
        <p:nvPicPr>
          <p:cNvPr id="2050" name="Picture 2"/>
          <p:cNvPicPr>
            <a:picLocks noChangeArrowheads="1" noChangeAspect="1" noGrp="1"/>
          </p:cNvPicPr>
          <p:nvPr>
            <p:ph idx="1"/>
          </p:nvPr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1889396" cy="1260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700808"/>
            <a:ext cx="1944217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726704"/>
            <a:ext cx="2016225" cy="1270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rrowheads="1"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726704"/>
            <a:ext cx="1939458" cy="1270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rrowheads="1" noChangeAspect="1"/>
          </p:cNvPicPr>
          <p:nvPr/>
        </p:nvPicPr>
        <p:blipFill>
          <a:blip cstate="print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827" y="3645024"/>
            <a:ext cx="1829893" cy="1285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rrowheads="1"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649038"/>
            <a:ext cx="1944217" cy="1324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rrowheads="1"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649038"/>
            <a:ext cx="2005285" cy="1324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/>
          <p:cNvPicPr>
            <a:picLocks noChangeArrowheads="1"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057" y="3645024"/>
            <a:ext cx="1946633" cy="132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Llun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648024"/>
            <a:ext cx="3048000" cy="781050"/>
          </a:xfrm>
          <a:prstGeom prst="rect">
            <a:avLst/>
          </a:prstGeom>
        </p:spPr>
      </p:pic>
      <p:pic>
        <p:nvPicPr>
          <p:cNvPr descr="C:\Users\gwilliams\Documents\Gweinyddol\Logo Newydd MGSG\Menter LOGO.png" id="14" name="Picture 3"/>
          <p:cNvPicPr>
            <a:picLocks noChangeArrowheads="1" noChangeAspect="1"/>
          </p:cNvPicPr>
          <p:nvPr/>
        </p:nvPicPr>
        <p:blipFill>
          <a:blip cstate="print"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778" y="5300662"/>
            <a:ext cx="3154363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rrowheads="1"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02" r="-97"/>
          <a:stretch/>
        </p:blipFill>
        <p:spPr bwMode="auto">
          <a:xfrm>
            <a:off x="0" y="5686918"/>
            <a:ext cx="3355919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2370595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id="21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>
                      <p:stCondLst>
                        <p:cond delay="indefinite"/>
                      </p:stCondLst>
                      <p:childTnLst>
                        <p:par>
                          <p:cTn fill="hold" id="32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268231"/>
            <a:ext cx="5688632" cy="648205"/>
          </a:xfrm>
        </p:spPr>
        <p:txBody>
          <a:bodyPr>
            <a:normAutofit fontScale="90000"/>
          </a:bodyPr>
          <a:lstStyle/>
          <a:p>
            <a:r>
              <a:rPr dirty="0" err="1" lang="en-GB" smtClean="0"/>
              <a:t>Rownd</a:t>
            </a:r>
            <a:r>
              <a:rPr dirty="0" lang="en-GB" smtClean="0"/>
              <a:t> 7 </a:t>
            </a:r>
            <a:r>
              <a:rPr dirty="0" lang="en-GB" smtClean="0" sz="2000"/>
              <a:t>(</a:t>
            </a:r>
            <a:r>
              <a:rPr altLang="en-US" b="1" dirty="0" lang="en-GB" sz="2000"/>
              <a:t>1 </a:t>
            </a:r>
            <a:r>
              <a:rPr altLang="en-US" b="1" dirty="0" err="1" lang="en-GB" sz="2000"/>
              <a:t>pwynt</a:t>
            </a:r>
            <a:r>
              <a:rPr altLang="en-US" b="1" dirty="0" lang="en-GB" sz="2000"/>
              <a:t> </a:t>
            </a:r>
            <a:r>
              <a:rPr altLang="en-US" b="1" dirty="0" err="1" lang="en-GB" sz="2000"/>
              <a:t>ar</a:t>
            </a:r>
            <a:r>
              <a:rPr altLang="en-US" b="1" dirty="0" lang="en-GB" sz="2000"/>
              <a:t> </a:t>
            </a:r>
            <a:r>
              <a:rPr altLang="en-US" b="1" dirty="0" err="1" lang="en-GB" sz="2000"/>
              <a:t>gyfer</a:t>
            </a:r>
            <a:r>
              <a:rPr altLang="en-US" b="1" dirty="0" lang="en-GB" sz="2000"/>
              <a:t> </a:t>
            </a:r>
            <a:r>
              <a:rPr altLang="en-US" b="1" dirty="0" err="1" lang="en-GB" sz="2000"/>
              <a:t>pob</a:t>
            </a:r>
            <a:r>
              <a:rPr altLang="en-US" b="1" dirty="0" lang="en-GB" sz="2000"/>
              <a:t> </a:t>
            </a:r>
            <a:r>
              <a:rPr altLang="en-US" b="1" dirty="0" err="1" lang="en-GB" sz="2000"/>
              <a:t>cwestiwn</a:t>
            </a:r>
            <a:r>
              <a:rPr dirty="0" lang="en-GB" smtClean="0" sz="2000"/>
              <a:t>)</a:t>
            </a:r>
            <a:endParaRPr dirty="0"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90040"/>
            <a:ext cx="8229600" cy="4455183"/>
          </a:xfrm>
        </p:spPr>
        <p:txBody>
          <a:bodyPr/>
          <a:lstStyle/>
          <a:p>
            <a:pPr indent="-514350" marL="514350">
              <a:buFont typeface="+mj-lt"/>
              <a:buAutoNum type="arabicPeriod"/>
            </a:pPr>
            <a:r>
              <a:rPr dirty="0" lang="cy-GB" smtClean="0" sz="2000"/>
              <a:t>Sawl diwrnod sydd ym mis Awst?</a:t>
            </a:r>
          </a:p>
          <a:p>
            <a:pPr indent="-514350" marL="514350">
              <a:buFont typeface="+mj-lt"/>
              <a:buAutoNum type="arabicPeriod"/>
            </a:pPr>
            <a:r>
              <a:rPr dirty="0" lang="cy-GB" smtClean="0" sz="2000"/>
              <a:t>Pa fath o anifail fferm yw ‘Jacob’?</a:t>
            </a:r>
          </a:p>
          <a:p>
            <a:pPr indent="-514350" marL="514350">
              <a:buFont typeface="+mj-lt"/>
              <a:buAutoNum type="arabicPeriod"/>
            </a:pPr>
            <a:r>
              <a:rPr dirty="0" lang="cy-GB" smtClean="0" sz="2000"/>
              <a:t>Enwch y stadiwm lle mae Abertawe yn chwarae ei gemau pêl-droed gartref?</a:t>
            </a:r>
          </a:p>
          <a:p>
            <a:pPr indent="-514350" marL="514350">
              <a:buFont typeface="+mj-lt"/>
              <a:buAutoNum type="arabicPeriod"/>
            </a:pPr>
            <a:r>
              <a:rPr dirty="0" lang="cy-GB" smtClean="0" sz="2000"/>
              <a:t>Beth yw rhif tŷ y prif weinidog yn </a:t>
            </a:r>
            <a:r>
              <a:rPr dirty="0" err="1" lang="cy-GB" smtClean="0" sz="2000"/>
              <a:t>Downing</a:t>
            </a:r>
            <a:r>
              <a:rPr dirty="0" lang="cy-GB" smtClean="0" sz="2000"/>
              <a:t> </a:t>
            </a:r>
            <a:r>
              <a:rPr dirty="0" err="1" lang="cy-GB" smtClean="0" sz="2000"/>
              <a:t>Street</a:t>
            </a:r>
            <a:r>
              <a:rPr dirty="0" lang="cy-GB" smtClean="0" sz="2000"/>
              <a:t>?</a:t>
            </a:r>
          </a:p>
          <a:p>
            <a:pPr indent="-514350" marL="514350">
              <a:buFont typeface="+mj-lt"/>
              <a:buAutoNum type="arabicPeriod"/>
            </a:pPr>
            <a:r>
              <a:rPr dirty="0" lang="cy-GB" smtClean="0" sz="2000"/>
              <a:t>Sawl twll sydd mewn pêl arferol bowlio deg?</a:t>
            </a:r>
          </a:p>
          <a:p>
            <a:pPr indent="0" marL="0">
              <a:buNone/>
            </a:pPr>
            <a:r>
              <a:rPr dirty="0" lang="cy-GB" smtClean="0" sz="2000"/>
              <a:t>6.     Pa raglen S4C mae Alex Jones wedi cyflwyno?</a:t>
            </a:r>
          </a:p>
          <a:p>
            <a:pPr indent="0" marL="0">
              <a:buNone/>
            </a:pPr>
            <a:r>
              <a:rPr dirty="0" lang="cy-GB" smtClean="0" sz="2000">
                <a:solidFill>
                  <a:schemeClr val="tx2">
                    <a:lumMod val="60000"/>
                    <a:lumOff val="40000"/>
                  </a:schemeClr>
                </a:solidFill>
              </a:rPr>
              <a:t>        Cyw, Hip neu Sgip? neu Siôn a Siân</a:t>
            </a:r>
          </a:p>
          <a:p>
            <a:pPr indent="0" marL="0">
              <a:buNone/>
            </a:pPr>
            <a:r>
              <a:rPr dirty="0" lang="cy-GB" smtClean="0" sz="2000"/>
              <a:t>7.    Ar ba ddyddiad rydym yn dathlu Diwrnod </a:t>
            </a:r>
            <a:r>
              <a:rPr dirty="0" err="1" lang="cy-GB" smtClean="0" sz="2000"/>
              <a:t>Shwmae</a:t>
            </a:r>
            <a:r>
              <a:rPr dirty="0" lang="cy-GB" smtClean="0" sz="2000"/>
              <a:t>/</a:t>
            </a:r>
            <a:r>
              <a:rPr dirty="0" err="1" lang="cy-GB" smtClean="0" sz="2000"/>
              <a:t>Sumae</a:t>
            </a:r>
            <a:r>
              <a:rPr dirty="0" lang="cy-GB" smtClean="0" sz="2000"/>
              <a:t>?</a:t>
            </a:r>
          </a:p>
          <a:p>
            <a:pPr indent="-457200" marL="457200">
              <a:buAutoNum startAt="8" type="arabicPeriod"/>
            </a:pPr>
            <a:r>
              <a:rPr dirty="0" lang="cy-GB" smtClean="0" sz="2000"/>
              <a:t>Beth yw enw’r cwrs rasio ceffylau yn Sir Gaerfyrddin?</a:t>
            </a:r>
          </a:p>
          <a:p>
            <a:pPr indent="-457200" marL="457200">
              <a:buFont charset="0" panose="020B0604020202020204" pitchFamily="34" typeface="Arial"/>
              <a:buAutoNum startAt="8" type="arabicPeriod"/>
            </a:pPr>
            <a:r>
              <a:rPr dirty="0" lang="cy-GB" smtClean="0" sz="2000"/>
              <a:t>Beth yw prif liw tractor ‘John </a:t>
            </a:r>
            <a:r>
              <a:rPr dirty="0" err="1" lang="cy-GB" smtClean="0" sz="2000"/>
              <a:t>Deere</a:t>
            </a:r>
            <a:r>
              <a:rPr dirty="0" lang="cy-GB" smtClean="0" sz="2000"/>
              <a:t>’?</a:t>
            </a:r>
          </a:p>
          <a:p>
            <a:pPr indent="-457200" marL="457200">
              <a:buFont charset="0" panose="020B0604020202020204" pitchFamily="34" typeface="Arial"/>
              <a:buAutoNum startAt="8" type="arabicPeriod"/>
            </a:pPr>
            <a:r>
              <a:rPr dirty="0" lang="cy-GB" smtClean="0" sz="2000"/>
              <a:t>Sawl Menter Iaith sydd yng Nghymru?</a:t>
            </a:r>
          </a:p>
          <a:p>
            <a:pPr indent="-457200" marL="457200">
              <a:buFont charset="0" panose="020B0604020202020204" pitchFamily="34" typeface="Arial"/>
              <a:buAutoNum startAt="8" type="arabicPeriod"/>
            </a:pPr>
            <a:endParaRPr dirty="0" lang="en-GB" smtClean="0" sz="2000"/>
          </a:p>
          <a:p>
            <a:pPr indent="-457200" marL="457200">
              <a:buFont charset="0" panose="020B0604020202020204" pitchFamily="34" typeface="Arial"/>
              <a:buAutoNum startAt="8" type="arabicPeriod"/>
            </a:pPr>
            <a:endParaRPr dirty="0" lang="en-GB" sz="2000"/>
          </a:p>
          <a:p>
            <a:pPr indent="0" marL="0">
              <a:buNone/>
            </a:pPr>
            <a:endParaRPr dirty="0" lang="en-GB" smtClean="0" sz="2000"/>
          </a:p>
          <a:p>
            <a:pPr indent="-457200" marL="457200">
              <a:buAutoNum startAt="8" type="arabicPeriod"/>
            </a:pPr>
            <a:endParaRPr dirty="0" lang="en-GB" smtClean="0" sz="2000"/>
          </a:p>
          <a:p>
            <a:pPr indent="-457200" marL="457200">
              <a:buAutoNum startAt="8" type="arabicPeriod"/>
            </a:pPr>
            <a:endParaRPr dirty="0" lang="en-GB" smtClean="0" sz="2000"/>
          </a:p>
          <a:p>
            <a:pPr indent="-514350" marL="514350">
              <a:buFont typeface="+mj-lt"/>
              <a:buAutoNum type="arabicPeriod"/>
            </a:pPr>
            <a:endParaRPr dirty="0" lang="en-GB" smtClean="0" sz="2000"/>
          </a:p>
          <a:p>
            <a:pPr indent="-514350" marL="514350">
              <a:buFont typeface="+mj-lt"/>
              <a:buAutoNum type="arabicPeriod"/>
            </a:pPr>
            <a:endParaRPr dirty="0" lang="en-GB"/>
          </a:p>
        </p:txBody>
      </p:sp>
      <p:pic>
        <p:nvPicPr>
          <p:cNvPr id="6" name="Picture 3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02" r="-97"/>
          <a:stretch/>
        </p:blipFill>
        <p:spPr bwMode="auto">
          <a:xfrm>
            <a:off x="0" y="5686918"/>
            <a:ext cx="3355919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descr="C:\Users\gwilliams\Documents\Gweinyddol\Logo Newydd MGSG\Menter LOGO.png" id="7" name="Picture 3"/>
          <p:cNvPicPr>
            <a:picLocks noChangeArrowheads="1"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778" y="5300662"/>
            <a:ext cx="3154363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Llu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648024"/>
            <a:ext cx="304800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263138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id="21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>
                      <p:stCondLst>
                        <p:cond delay="indefinite"/>
                      </p:stCondLst>
                      <p:childTnLst>
                        <p:par>
                          <p:cTn fill="hold" id="30">
                            <p:stCondLst>
                              <p:cond delay="0"/>
                            </p:stCondLst>
                            <p:childTnLst>
                              <p:par>
                                <p:cTn fill="hold" id="31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id="3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>
                      <p:stCondLst>
                        <p:cond delay="indefinite"/>
                      </p:stCondLst>
                      <p:childTnLst>
                        <p:par>
                          <p:cTn fill="hold" id="38">
                            <p:stCondLst>
                              <p:cond delay="0"/>
                            </p:stCondLst>
                            <p:childTnLst>
                              <p:par>
                                <p:cTn fill="hold" id="3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">
                      <p:stCondLst>
                        <p:cond delay="indefinite"/>
                      </p:stCondLst>
                      <p:childTnLst>
                        <p:par>
                          <p:cTn fill="hold" id="42">
                            <p:stCondLst>
                              <p:cond delay="0"/>
                            </p:stCondLst>
                            <p:childTnLst>
                              <p:par>
                                <p:cTn fill="hold" id="43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02" r="-97"/>
          <a:stretch/>
        </p:blipFill>
        <p:spPr bwMode="auto">
          <a:xfrm>
            <a:off x="0" y="5686918"/>
            <a:ext cx="3355919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descr="C:\Users\gwilliams\Documents\Gweinyddol\Logo Newydd MGSG\Menter LOGO.png" id="6" name="Picture 3"/>
          <p:cNvPicPr>
            <a:picLocks noChangeArrowheads="1" noChangeAspect="1"/>
          </p:cNvPicPr>
          <p:nvPr/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778" y="5300662"/>
            <a:ext cx="3154363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Llun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648024"/>
            <a:ext cx="3048000" cy="781050"/>
          </a:xfrm>
          <a:prstGeom prst="rect">
            <a:avLst/>
          </a:prstGeom>
        </p:spPr>
      </p:pic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y-GB"/>
          </a:p>
        </p:txBody>
      </p:sp>
      <p:pic>
        <p:nvPicPr>
          <p:cNvPr id="4" name="Llun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512" y="2204864"/>
            <a:ext cx="867727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003543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573</Words>
  <Application>Microsoft Office PowerPoint</Application>
  <PresentationFormat>On-screen Show (4:3)</PresentationFormat>
  <Paragraphs>55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Rownd 1 (1 pwynt ar gyfer pob cwestiwn)</vt:lpstr>
      <vt:lpstr>Rownd 2 – Cerddoriaeth (1 pwynt ar gyfer pob cwestiwn)</vt:lpstr>
      <vt:lpstr>Rownd 3 – Lluniau (1 pwynt ar gyfer pob Llun)</vt:lpstr>
      <vt:lpstr>Rownd 4 – Mathemateg (1 pwynt ar gyfer pob cwestiwn)</vt:lpstr>
      <vt:lpstr>PowerPoint Presentation</vt:lpstr>
      <vt:lpstr>Rownd 6 – Baneri (1 pwynt ar gyfer pob cwestiwn)</vt:lpstr>
      <vt:lpstr>Rownd 7 (1 pwynt ar gyfer pob cwestiwn)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Prosiect Cwis ‘Dim Clem’  Pob Lwc!!!</dc:title>
  <dc:creator>Glyn Jones</dc:creator>
  <cp:lastModifiedBy>Glyn Jones</cp:lastModifiedBy>
  <cp:revision>55</cp:revision>
  <dcterms:created xsi:type="dcterms:W3CDTF">2017-03-09T14:19:42Z</dcterms:created>
  <dcterms:modified xsi:type="dcterms:W3CDTF">2018-03-13T10:29:02Z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276556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