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 ContentType="image/t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3"/>
  </p:notesMasterIdLst>
  <p:sldIdLst>
    <p:sldId id="298" r:id="rId3"/>
    <p:sldId id="295" r:id="rId4"/>
    <p:sldId id="297" r:id="rId5"/>
    <p:sldId id="294" r:id="rId6"/>
    <p:sldId id="296" r:id="rId7"/>
    <p:sldId id="256" r:id="rId8"/>
    <p:sldId id="257" r:id="rId9"/>
    <p:sldId id="264" r:id="rId10"/>
    <p:sldId id="265" r:id="rId11"/>
    <p:sldId id="275" r:id="rId12"/>
    <p:sldId id="273" r:id="rId13"/>
    <p:sldId id="266" r:id="rId14"/>
    <p:sldId id="261" r:id="rId15"/>
    <p:sldId id="262" r:id="rId16"/>
    <p:sldId id="276" r:id="rId17"/>
    <p:sldId id="277" r:id="rId18"/>
    <p:sldId id="267" r:id="rId19"/>
    <p:sldId id="280" r:id="rId20"/>
    <p:sldId id="268" r:id="rId21"/>
    <p:sldId id="281" r:id="rId22"/>
    <p:sldId id="283" r:id="rId23"/>
    <p:sldId id="287" r:id="rId24"/>
    <p:sldId id="288" r:id="rId25"/>
    <p:sldId id="290" r:id="rId26"/>
    <p:sldId id="289" r:id="rId27"/>
    <p:sldId id="269" r:id="rId28"/>
    <p:sldId id="278" r:id="rId29"/>
    <p:sldId id="279" r:id="rId30"/>
    <p:sldId id="291" r:id="rId31"/>
    <p:sldId id="293" r:id="rId32"/>
  </p:sldIdLst>
  <p:sldSz cx="9144000" cy="6858000" type="screen4x3"/>
  <p:notesSz cx="6858000" cy="9144000"/>
  <p:defaultTextStyle>
    <a:defPPr rtl="0">
      <a:defRPr lang="cy"/>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kins, Heledd (FCS - KAS)" initials="JH(-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3D"/>
    <a:srgbClr val="100F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Arddull Ganolig 2 - Pwysla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13" autoAdjust="0"/>
    <p:restoredTop sz="94709"/>
  </p:normalViewPr>
  <p:slideViewPr>
    <p:cSldViewPr snapToGrid="0" snapToObjects="1">
      <p:cViewPr varScale="1">
        <p:scale>
          <a:sx n="69" d="100"/>
          <a:sy n="69" d="100"/>
        </p:scale>
        <p:origin x="-1650"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y-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r>
              <a:rPr lang="cy-GB"/>
              <a:t>05/06/17</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cy-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cy-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y-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23ADFC9-9230-5A4D-AAEF-75134D50DDC8}" type="slidenum">
              <a:rPr lang="cy-GB" smtClean="0"/>
              <a:t>‹#›</a:t>
            </a:fld>
            <a:endParaRPr lang="cy-GB"/>
          </a:p>
        </p:txBody>
      </p:sp>
    </p:spTree>
    <p:extLst>
      <p:ext uri="{BB962C8B-B14F-4D97-AF65-F5344CB8AC3E}">
        <p14:creationId xmlns:p14="http://schemas.microsoft.com/office/powerpoint/2010/main" val="94350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lfan Delwedd Sleid 1"/>
          <p:cNvSpPr>
            <a:spLocks noGrp="1" noRot="1" noChangeAspect="1" noTextEdit="1"/>
          </p:cNvSpPr>
          <p:nvPr>
            <p:ph type="sldImg"/>
          </p:nvPr>
        </p:nvSpPr>
        <p:spPr>
          <a:ln/>
        </p:spPr>
      </p:sp>
      <p:sp>
        <p:nvSpPr>
          <p:cNvPr id="8195" name="Dalfan Nodiada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y-GB" altLang="en-US" dirty="0">
                <a:latin typeface="Arial Rounded MT Bold" pitchFamily="34" charset="0"/>
                <a:ea typeface="ＭＳ Ｐゴシック" pitchFamily="34" charset="-128"/>
              </a:rPr>
              <a:t>Mae 562,000 o siaradwyr Cymraeg ar hyn o bryd</a:t>
            </a:r>
          </a:p>
          <a:p>
            <a:endParaRPr lang="cy-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Yr her yw gwyrdroi’r gostyngiad a welwyd yn nifer y siaradwyr dros yr ugeinfed ganrif - ym 1911 roedd bron i filiwn (977,000) o siaradwyr Cymraeg tair oed a throsodd yng Nghymru.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Yn ôl y Cyfrifiad, mae angen tua 438,000 o siaradwyr Cymraeg newydd erbyn 2050 os am gyrraedd miliwn. </a:t>
            </a:r>
            <a:r>
              <a:rPr lang="cy-GB" altLang="cy-GB" dirty="0" err="1">
                <a:latin typeface="Arial Rounded MT Bold" panose="020F0704030504030204" pitchFamily="34" charset="0"/>
                <a:ea typeface="ＭＳ Ｐゴシック" pitchFamily="34" charset="-128"/>
              </a:rPr>
              <a:t>Hynny’n</a:t>
            </a:r>
            <a:r>
              <a:rPr lang="cy-GB" altLang="cy-GB" dirty="0">
                <a:latin typeface="Arial Rounded MT Bold" panose="020F0704030504030204" pitchFamily="34" charset="0"/>
                <a:ea typeface="ＭＳ Ｐゴシック" pitchFamily="34" charset="-128"/>
              </a:rPr>
              <a:t> rhyw 11,000 y flwyddyn ar gyfartaledd. Ond ein tybiaeth yw y byddai unrhyw gynnydd yn araf ar y dechrau ac yn cyflymu tuag at y diwedd. Gwaith rhan gyntaf y strategaeth hon fydd gosod y seiliau a fydd yn caniatáu i’r cynnydd </a:t>
            </a:r>
            <a:r>
              <a:rPr lang="cy-GB" altLang="cy-GB" dirty="0" err="1">
                <a:latin typeface="Arial Rounded MT Bold" panose="020F0704030504030204" pitchFamily="34" charset="0"/>
                <a:ea typeface="ＭＳ Ｐゴシック" pitchFamily="34" charset="-128"/>
              </a:rPr>
              <a:t>cyflymach</a:t>
            </a:r>
            <a:r>
              <a:rPr lang="cy-GB" altLang="cy-GB" dirty="0">
                <a:latin typeface="Arial Rounded MT Bold" panose="020F0704030504030204" pitchFamily="34" charset="0"/>
                <a:ea typeface="ＭＳ Ｐゴシック" pitchFamily="34" charset="-128"/>
              </a:rPr>
              <a:t> hwn ddigwydd.</a:t>
            </a:r>
            <a:endParaRPr lang="en-GB" altLang="cy-GB" dirty="0">
              <a:latin typeface="Arial Rounded MT Bold" panose="020F0704030504030204" pitchFamily="34" charset="0"/>
              <a:ea typeface="ＭＳ Ｐゴシック" pitchFamily="34" charset="-128"/>
            </a:endParaRPr>
          </a:p>
        </p:txBody>
      </p:sp>
      <p:sp>
        <p:nvSpPr>
          <p:cNvPr id="8196" name="Dalfan Rhif y Sleid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E23D069-2160-42FF-B9C1-8D6EEDD9045D}" type="slidenum">
              <a:rPr lang="en-US" altLang="cy-GB" sz="1200" smtClean="0">
                <a:solidFill>
                  <a:prstClr val="black"/>
                </a:solidFill>
                <a:latin typeface="Arial Rounded MT Bold" panose="020F0704030504030204" pitchFamily="34" charset="0"/>
              </a:rPr>
              <a:pPr/>
              <a:t>2</a:t>
            </a:fld>
            <a:endParaRPr lang="en-US" altLang="cy-GB" sz="1200" dirty="0">
              <a:solidFill>
                <a:prstClr val="black"/>
              </a:solidFill>
              <a:latin typeface="Arial Rounded MT Bold" panose="020F07040305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lfan Delwedd Sleid 1"/>
          <p:cNvSpPr>
            <a:spLocks noGrp="1" noRot="1" noChangeAspect="1" noTextEdit="1"/>
          </p:cNvSpPr>
          <p:nvPr>
            <p:ph type="sldImg"/>
          </p:nvPr>
        </p:nvSpPr>
        <p:spPr>
          <a:ln/>
        </p:spPr>
      </p:sp>
      <p:sp>
        <p:nvSpPr>
          <p:cNvPr id="8195" name="Dalfan Nodiada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y-GB" altLang="en-US" dirty="0">
                <a:latin typeface="Arial Rounded MT Bold" pitchFamily="34" charset="0"/>
                <a:ea typeface="ＭＳ Ｐゴシック" pitchFamily="34" charset="-128"/>
              </a:rPr>
              <a:t>Mae 562,000 o siaradwyr Cymraeg ar hyn o bryd</a:t>
            </a:r>
          </a:p>
          <a:p>
            <a:endParaRPr lang="cy-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Yr her yw gwyrdroi’r gostyngiad a welwyd yn nifer y siaradwyr dros yr ugeinfed ganrif - ym 1911 roedd bron i filiwn (977,000) o siaradwyr Cymraeg tair oed a throsodd yng Nghymru.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Yn ôl y Cyfrifiad, mae angen tua 438,000 o siaradwyr Cymraeg newydd erbyn 2050 os am gyrraedd miliwn. </a:t>
            </a:r>
            <a:r>
              <a:rPr lang="cy-GB" altLang="cy-GB" dirty="0" err="1">
                <a:latin typeface="Arial Rounded MT Bold" panose="020F0704030504030204" pitchFamily="34" charset="0"/>
                <a:ea typeface="ＭＳ Ｐゴシック" pitchFamily="34" charset="-128"/>
              </a:rPr>
              <a:t>Hynny’n</a:t>
            </a:r>
            <a:r>
              <a:rPr lang="cy-GB" altLang="cy-GB" dirty="0">
                <a:latin typeface="Arial Rounded MT Bold" panose="020F0704030504030204" pitchFamily="34" charset="0"/>
                <a:ea typeface="ＭＳ Ｐゴシック" pitchFamily="34" charset="-128"/>
              </a:rPr>
              <a:t> rhyw 11,000 y flwyddyn ar gyfartaledd. Ond ein tybiaeth yw y byddai unrhyw gynnydd yn araf ar y dechrau ac yn cyflymu tuag at y diwedd. Gwaith rhan gyntaf y strategaeth hon fydd gosod y seiliau a fydd yn caniatáu i’r cynnydd </a:t>
            </a:r>
            <a:r>
              <a:rPr lang="cy-GB" altLang="cy-GB" dirty="0" err="1">
                <a:latin typeface="Arial Rounded MT Bold" panose="020F0704030504030204" pitchFamily="34" charset="0"/>
                <a:ea typeface="ＭＳ Ｐゴシック" pitchFamily="34" charset="-128"/>
              </a:rPr>
              <a:t>cyflymach</a:t>
            </a:r>
            <a:r>
              <a:rPr lang="cy-GB" altLang="cy-GB" dirty="0">
                <a:latin typeface="Arial Rounded MT Bold" panose="020F0704030504030204" pitchFamily="34" charset="0"/>
                <a:ea typeface="ＭＳ Ｐゴシック" pitchFamily="34" charset="-128"/>
              </a:rPr>
              <a:t> hwn ddigwydd.</a:t>
            </a:r>
            <a:endParaRPr lang="en-GB" altLang="cy-GB" dirty="0">
              <a:latin typeface="Arial Rounded MT Bold" panose="020F0704030504030204" pitchFamily="34" charset="0"/>
              <a:ea typeface="ＭＳ Ｐゴシック" pitchFamily="34" charset="-128"/>
            </a:endParaRPr>
          </a:p>
        </p:txBody>
      </p:sp>
      <p:sp>
        <p:nvSpPr>
          <p:cNvPr id="8196" name="Dalfan Rhif y Sleid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E23D069-2160-42FF-B9C1-8D6EEDD9045D}" type="slidenum">
              <a:rPr lang="en-US" altLang="cy-GB" sz="1200" smtClean="0">
                <a:solidFill>
                  <a:prstClr val="black"/>
                </a:solidFill>
                <a:latin typeface="Arial Rounded MT Bold" panose="020F0704030504030204" pitchFamily="34" charset="0"/>
              </a:rPr>
              <a:pPr/>
              <a:t>3</a:t>
            </a:fld>
            <a:endParaRPr lang="en-US" altLang="cy-GB" sz="1200" dirty="0">
              <a:solidFill>
                <a:prstClr val="black"/>
              </a:solidFill>
              <a:latin typeface="Arial Rounded MT Bold" panose="020F07040305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lfan Delwedd Sleid 1"/>
          <p:cNvSpPr>
            <a:spLocks noGrp="1" noRot="1" noChangeAspect="1" noTextEdit="1"/>
          </p:cNvSpPr>
          <p:nvPr>
            <p:ph type="sldImg"/>
          </p:nvPr>
        </p:nvSpPr>
        <p:spPr>
          <a:ln/>
        </p:spPr>
      </p:sp>
      <p:sp>
        <p:nvSpPr>
          <p:cNvPr id="8195" name="Dalfan Nodiada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y-GB" altLang="en-US" dirty="0">
                <a:latin typeface="Arial Rounded MT Bold" pitchFamily="34" charset="0"/>
                <a:ea typeface="ＭＳ Ｐゴシック" pitchFamily="34" charset="-128"/>
              </a:rPr>
              <a:t>Mae 562,000 o siaradwyr Cymraeg ar hyn o bryd</a:t>
            </a:r>
          </a:p>
          <a:p>
            <a:endParaRPr lang="cy-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Yr her yw gwyrdroi’r gostyngiad a welwyd yn nifer y siaradwyr dros yr ugeinfed ganrif - ym 1911 roedd bron i filiwn (977,000) o siaradwyr Cymraeg tair oed a throsodd yng Nghymru.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Yn ôl y Cyfrifiad, mae angen tua 438,000 o siaradwyr Cymraeg newydd erbyn 2050 os am gyrraedd miliwn. </a:t>
            </a:r>
            <a:r>
              <a:rPr lang="cy-GB" altLang="cy-GB" dirty="0" err="1">
                <a:latin typeface="Arial Rounded MT Bold" panose="020F0704030504030204" pitchFamily="34" charset="0"/>
                <a:ea typeface="ＭＳ Ｐゴシック" pitchFamily="34" charset="-128"/>
              </a:rPr>
              <a:t>Hynny’n</a:t>
            </a:r>
            <a:r>
              <a:rPr lang="cy-GB" altLang="cy-GB" dirty="0">
                <a:latin typeface="Arial Rounded MT Bold" panose="020F0704030504030204" pitchFamily="34" charset="0"/>
                <a:ea typeface="ＭＳ Ｐゴシック" pitchFamily="34" charset="-128"/>
              </a:rPr>
              <a:t> rhyw 11,000 y flwyddyn ar gyfartaledd. Ond ein tybiaeth yw y byddai unrhyw gynnydd yn araf ar y dechrau ac yn cyflymu tuag at y diwedd. Gwaith rhan gyntaf y strategaeth hon fydd gosod y seiliau a fydd yn caniatáu i’r cynnydd </a:t>
            </a:r>
            <a:r>
              <a:rPr lang="cy-GB" altLang="cy-GB" dirty="0" err="1">
                <a:latin typeface="Arial Rounded MT Bold" panose="020F0704030504030204" pitchFamily="34" charset="0"/>
                <a:ea typeface="ＭＳ Ｐゴシック" pitchFamily="34" charset="-128"/>
              </a:rPr>
              <a:t>cyflymach</a:t>
            </a:r>
            <a:r>
              <a:rPr lang="cy-GB" altLang="cy-GB" dirty="0">
                <a:latin typeface="Arial Rounded MT Bold" panose="020F0704030504030204" pitchFamily="34" charset="0"/>
                <a:ea typeface="ＭＳ Ｐゴシック" pitchFamily="34" charset="-128"/>
              </a:rPr>
              <a:t> hwn ddigwydd.</a:t>
            </a:r>
            <a:endParaRPr lang="en-GB" altLang="cy-GB" dirty="0">
              <a:latin typeface="Arial Rounded MT Bold" panose="020F0704030504030204" pitchFamily="34" charset="0"/>
              <a:ea typeface="ＭＳ Ｐゴシック" pitchFamily="34" charset="-128"/>
            </a:endParaRPr>
          </a:p>
        </p:txBody>
      </p:sp>
      <p:sp>
        <p:nvSpPr>
          <p:cNvPr id="8196" name="Dalfan Rhif y Sleid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E23D069-2160-42FF-B9C1-8D6EEDD9045D}" type="slidenum">
              <a:rPr lang="en-US" altLang="cy-GB" sz="1200" smtClean="0">
                <a:solidFill>
                  <a:prstClr val="black"/>
                </a:solidFill>
                <a:latin typeface="Arial Rounded MT Bold" panose="020F0704030504030204" pitchFamily="34" charset="0"/>
              </a:rPr>
              <a:pPr/>
              <a:t>4</a:t>
            </a:fld>
            <a:endParaRPr lang="en-US" altLang="cy-GB" sz="1200" dirty="0">
              <a:solidFill>
                <a:prstClr val="black"/>
              </a:solidFill>
              <a:latin typeface="Arial Rounded MT Bold" panose="020F07040305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lfan Delwedd Sleid 1"/>
          <p:cNvSpPr>
            <a:spLocks noGrp="1" noRot="1" noChangeAspect="1" noTextEdit="1"/>
          </p:cNvSpPr>
          <p:nvPr>
            <p:ph type="sldImg"/>
          </p:nvPr>
        </p:nvSpPr>
        <p:spPr>
          <a:ln/>
        </p:spPr>
      </p:sp>
      <p:sp>
        <p:nvSpPr>
          <p:cNvPr id="8195" name="Dalfan Nodiada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y-GB" altLang="en-US" dirty="0">
                <a:latin typeface="Arial Rounded MT Bold" pitchFamily="34" charset="0"/>
                <a:ea typeface="ＭＳ Ｐゴシック" pitchFamily="34" charset="-128"/>
              </a:rPr>
              <a:t>Mae 562,000 o siaradwyr Cymraeg ar hyn o bryd</a:t>
            </a:r>
          </a:p>
          <a:p>
            <a:endParaRPr lang="cy-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Yr her yw gwyrdroi’r gostyngiad a welwyd yn nifer y siaradwyr dros yr ugeinfed ganrif - ym 1911 roedd bron i filiwn (977,000) o siaradwyr Cymraeg tair oed a throsodd yng Nghymru.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Yn ôl y Cyfrifiad, mae angen tua 438,000 o siaradwyr Cymraeg newydd erbyn 2050 os am gyrraedd miliwn. </a:t>
            </a:r>
            <a:r>
              <a:rPr lang="cy-GB" altLang="cy-GB" dirty="0" err="1">
                <a:latin typeface="Arial Rounded MT Bold" panose="020F0704030504030204" pitchFamily="34" charset="0"/>
                <a:ea typeface="ＭＳ Ｐゴシック" pitchFamily="34" charset="-128"/>
              </a:rPr>
              <a:t>Hynny’n</a:t>
            </a:r>
            <a:r>
              <a:rPr lang="cy-GB" altLang="cy-GB" dirty="0">
                <a:latin typeface="Arial Rounded MT Bold" panose="020F0704030504030204" pitchFamily="34" charset="0"/>
                <a:ea typeface="ＭＳ Ｐゴシック" pitchFamily="34" charset="-128"/>
              </a:rPr>
              <a:t> rhyw 11,000 y flwyddyn ar gyfartaledd. Ond ein tybiaeth yw y byddai unrhyw gynnydd yn araf ar y dechrau ac yn cyflymu tuag at y diwedd. Gwaith rhan gyntaf y strategaeth hon fydd gosod y seiliau a fydd yn caniatáu i’r cynnydd </a:t>
            </a:r>
            <a:r>
              <a:rPr lang="cy-GB" altLang="cy-GB" dirty="0" err="1">
                <a:latin typeface="Arial Rounded MT Bold" panose="020F0704030504030204" pitchFamily="34" charset="0"/>
                <a:ea typeface="ＭＳ Ｐゴシック" pitchFamily="34" charset="-128"/>
              </a:rPr>
              <a:t>cyflymach</a:t>
            </a:r>
            <a:r>
              <a:rPr lang="cy-GB" altLang="cy-GB" dirty="0">
                <a:latin typeface="Arial Rounded MT Bold" panose="020F0704030504030204" pitchFamily="34" charset="0"/>
                <a:ea typeface="ＭＳ Ｐゴシック" pitchFamily="34" charset="-128"/>
              </a:rPr>
              <a:t> hwn ddigwydd.</a:t>
            </a:r>
            <a:endParaRPr lang="en-GB" altLang="cy-GB" dirty="0">
              <a:latin typeface="Arial Rounded MT Bold" panose="020F0704030504030204" pitchFamily="34" charset="0"/>
              <a:ea typeface="ＭＳ Ｐゴシック" pitchFamily="34" charset="-128"/>
            </a:endParaRPr>
          </a:p>
        </p:txBody>
      </p:sp>
      <p:sp>
        <p:nvSpPr>
          <p:cNvPr id="8196" name="Dalfan Rhif y Sleid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E23D069-2160-42FF-B9C1-8D6EEDD9045D}" type="slidenum">
              <a:rPr lang="en-US" altLang="cy-GB" sz="1200" smtClean="0">
                <a:solidFill>
                  <a:prstClr val="black"/>
                </a:solidFill>
                <a:latin typeface="Arial Rounded MT Bold" panose="020F0704030504030204" pitchFamily="34" charset="0"/>
              </a:rPr>
              <a:pPr/>
              <a:t>5</a:t>
            </a:fld>
            <a:endParaRPr lang="en-US" altLang="cy-GB" sz="1200" dirty="0">
              <a:solidFill>
                <a:prstClr val="black"/>
              </a:solidFill>
              <a:latin typeface="Arial Rounded MT Bold" panose="020F07040305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lfan Delwedd Sleid 1"/>
          <p:cNvSpPr>
            <a:spLocks noGrp="1" noRot="1" noChangeAspect="1" noTextEdit="1"/>
          </p:cNvSpPr>
          <p:nvPr>
            <p:ph type="sldImg"/>
          </p:nvPr>
        </p:nvSpPr>
        <p:spPr>
          <a:ln/>
        </p:spPr>
      </p:sp>
      <p:sp>
        <p:nvSpPr>
          <p:cNvPr id="8195" name="Dalfan Nodiada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y-GB" altLang="en-US" dirty="0">
                <a:latin typeface="Arial Rounded MT Bold" pitchFamily="34" charset="0"/>
                <a:ea typeface="ＭＳ Ｐゴシック" pitchFamily="34" charset="-128"/>
              </a:rPr>
              <a:t>Mae 562,000 o siaradwyr Cymraeg ar hyn o bryd</a:t>
            </a:r>
          </a:p>
          <a:p>
            <a:endParaRPr lang="cy-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Yr her yw gwyrdroi’r gostyngiad a welwyd yn nifer y siaradwyr dros yr ugeinfed ganrif - ym 1911 roedd bron i filiwn (977,000) o siaradwyr Cymraeg tair oed a throsodd yng Nghymru.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 </a:t>
            </a:r>
            <a:endParaRPr lang="en-GB" altLang="cy-GB" dirty="0">
              <a:latin typeface="Arial Rounded MT Bold" panose="020F0704030504030204" pitchFamily="34" charset="0"/>
              <a:ea typeface="ＭＳ Ｐゴシック" pitchFamily="34" charset="-128"/>
            </a:endParaRPr>
          </a:p>
          <a:p>
            <a:r>
              <a:rPr lang="cy-GB" altLang="cy-GB" dirty="0">
                <a:latin typeface="Arial Rounded MT Bold" panose="020F0704030504030204" pitchFamily="34" charset="0"/>
                <a:ea typeface="ＭＳ Ｐゴシック" pitchFamily="34" charset="-128"/>
              </a:rPr>
              <a:t>Yn ôl y Cyfrifiad, mae angen tua 438,000 o siaradwyr Cymraeg newydd erbyn 2050 os am gyrraedd miliwn. </a:t>
            </a:r>
            <a:r>
              <a:rPr lang="cy-GB" altLang="cy-GB" dirty="0" err="1">
                <a:latin typeface="Arial Rounded MT Bold" panose="020F0704030504030204" pitchFamily="34" charset="0"/>
                <a:ea typeface="ＭＳ Ｐゴシック" pitchFamily="34" charset="-128"/>
              </a:rPr>
              <a:t>Hynny’n</a:t>
            </a:r>
            <a:r>
              <a:rPr lang="cy-GB" altLang="cy-GB" dirty="0">
                <a:latin typeface="Arial Rounded MT Bold" panose="020F0704030504030204" pitchFamily="34" charset="0"/>
                <a:ea typeface="ＭＳ Ｐゴシック" pitchFamily="34" charset="-128"/>
              </a:rPr>
              <a:t> rhyw 11,000 y flwyddyn ar gyfartaledd. Ond ein tybiaeth yw y byddai unrhyw gynnydd yn araf ar y dechrau ac yn cyflymu tuag at y diwedd. Gwaith rhan gyntaf y strategaeth hon fydd gosod y seiliau a fydd yn caniatáu i’r cynnydd </a:t>
            </a:r>
            <a:r>
              <a:rPr lang="cy-GB" altLang="cy-GB" dirty="0" err="1">
                <a:latin typeface="Arial Rounded MT Bold" panose="020F0704030504030204" pitchFamily="34" charset="0"/>
                <a:ea typeface="ＭＳ Ｐゴシック" pitchFamily="34" charset="-128"/>
              </a:rPr>
              <a:t>cyflymach</a:t>
            </a:r>
            <a:r>
              <a:rPr lang="cy-GB" altLang="cy-GB" dirty="0">
                <a:latin typeface="Arial Rounded MT Bold" panose="020F0704030504030204" pitchFamily="34" charset="0"/>
                <a:ea typeface="ＭＳ Ｐゴシック" pitchFamily="34" charset="-128"/>
              </a:rPr>
              <a:t> hwn ddigwydd.</a:t>
            </a:r>
            <a:endParaRPr lang="en-GB" altLang="cy-GB" dirty="0">
              <a:latin typeface="Arial Rounded MT Bold" panose="020F0704030504030204" pitchFamily="34" charset="0"/>
              <a:ea typeface="ＭＳ Ｐゴシック" pitchFamily="34" charset="-128"/>
            </a:endParaRPr>
          </a:p>
        </p:txBody>
      </p:sp>
      <p:sp>
        <p:nvSpPr>
          <p:cNvPr id="8196" name="Dalfan Rhif y Sleid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E23D069-2160-42FF-B9C1-8D6EEDD9045D}" type="slidenum">
              <a:rPr lang="en-US" altLang="cy-GB" sz="1200" smtClean="0">
                <a:solidFill>
                  <a:prstClr val="black"/>
                </a:solidFill>
                <a:latin typeface="Arial Rounded MT Bold" panose="020F0704030504030204" pitchFamily="34" charset="0"/>
              </a:rPr>
              <a:pPr/>
              <a:t>30</a:t>
            </a:fld>
            <a:endParaRPr lang="en-US" altLang="cy-GB" sz="1200" dirty="0">
              <a:solidFill>
                <a:prstClr val="black"/>
              </a:solidFill>
              <a:latin typeface="Arial Rounded MT Bold" panose="020F07040305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rtlCol="0"/>
          <a:lstStyle/>
          <a:p>
            <a:pPr rtl="0"/>
            <a:r>
              <a:rPr lang="cy"/>
              <a:t>Click to edit Master title style</a:t>
            </a:r>
            <a:endParaRPr lang="en-US"/>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y"/>
              <a:t>Click to edit Master subtitle style</a:t>
            </a:r>
            <a:endParaRPr lang="en-US"/>
          </a:p>
        </p:txBody>
      </p:sp>
      <p:sp>
        <p:nvSpPr>
          <p:cNvPr id="4" name="Date Placeholder 3"/>
          <p:cNvSpPr>
            <a:spLocks noGrp="1"/>
          </p:cNvSpPr>
          <p:nvPr>
            <p:ph type="dt" sz="half" idx="10"/>
          </p:nvPr>
        </p:nvSpPr>
        <p:spPr/>
        <p:txBody>
          <a:bodyPr rtlCol="0"/>
          <a:lstStyle/>
          <a:p>
            <a:pPr rtl="0"/>
            <a:r>
              <a:rPr lang="en-US"/>
              <a:t>6/5/17</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160714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
              <a:t>Click to edit Master title style</a:t>
            </a:r>
            <a:endParaRPr lang="en-US"/>
          </a:p>
        </p:txBody>
      </p:sp>
      <p:sp>
        <p:nvSpPr>
          <p:cNvPr id="3" name="Vertical Text Placeholder 2"/>
          <p:cNvSpPr>
            <a:spLocks noGrp="1"/>
          </p:cNvSpPr>
          <p:nvPr>
            <p:ph type="body" orient="vert" idx="1"/>
          </p:nvPr>
        </p:nvSpPr>
        <p:spPr/>
        <p:txBody>
          <a:bodyPr vert="eaVert" rtlCol="0"/>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4" name="Date Placeholder 3"/>
          <p:cNvSpPr>
            <a:spLocks noGrp="1"/>
          </p:cNvSpPr>
          <p:nvPr>
            <p:ph type="dt" sz="half" idx="10"/>
          </p:nvPr>
        </p:nvSpPr>
        <p:spPr/>
        <p:txBody>
          <a:bodyPr rtlCol="0"/>
          <a:lstStyle/>
          <a:p>
            <a:pPr rtl="0"/>
            <a:r>
              <a:rPr lang="en-US"/>
              <a:t>6/5/17</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299471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rtlCol="0"/>
          <a:lstStyle/>
          <a:p>
            <a:pPr rtl="0"/>
            <a:r>
              <a:rPr lang="cy"/>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rtlCol="0"/>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4" name="Date Placeholder 3"/>
          <p:cNvSpPr>
            <a:spLocks noGrp="1"/>
          </p:cNvSpPr>
          <p:nvPr>
            <p:ph type="dt" sz="half" idx="10"/>
          </p:nvPr>
        </p:nvSpPr>
        <p:spPr/>
        <p:txBody>
          <a:bodyPr rtlCol="0"/>
          <a:lstStyle/>
          <a:p>
            <a:pPr rtl="0"/>
            <a:r>
              <a:rPr lang="en-US"/>
              <a:t>6/5/17</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51644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4250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50396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1104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
        <p:nvSpPr>
          <p:cNvPr id="8" name="Petryal 12">
            <a:extLst>
              <a:ext uri="{FF2B5EF4-FFF2-40B4-BE49-F238E27FC236}">
                <a16:creationId xmlns="" xmlns:a16="http://schemas.microsoft.com/office/drawing/2014/main" id="{2621408B-7475-432A-977A-097BB83FACE2}"/>
              </a:ext>
            </a:extLst>
          </p:cNvPr>
          <p:cNvSpPr>
            <a:spLocks noChangeArrowheads="1"/>
          </p:cNvSpPr>
          <p:nvPr userDrawn="1"/>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dirty="0">
              <a:solidFill>
                <a:prstClr val="black"/>
              </a:solidFill>
              <a:latin typeface="Arial Rounded MT Bold" panose="020F0704030504030204" pitchFamily="34" charset="0"/>
            </a:endParaRPr>
          </a:p>
        </p:txBody>
      </p:sp>
      <p:pic>
        <p:nvPicPr>
          <p:cNvPr id="9" name="Llun 11">
            <a:extLst>
              <a:ext uri="{FF2B5EF4-FFF2-40B4-BE49-F238E27FC236}">
                <a16:creationId xmlns="" xmlns:a16="http://schemas.microsoft.com/office/drawing/2014/main" id="{49AA8E3B-12B7-47FD-B399-0922B75965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1096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793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4909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83600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63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
              <a:t>Click to edit Master title style</a:t>
            </a:r>
            <a:endParaRPr lang="en-US"/>
          </a:p>
        </p:txBody>
      </p:sp>
      <p:sp>
        <p:nvSpPr>
          <p:cNvPr id="3" name="Content Placeholder 2"/>
          <p:cNvSpPr>
            <a:spLocks noGrp="1"/>
          </p:cNvSpPr>
          <p:nvPr>
            <p:ph idx="1"/>
          </p:nvPr>
        </p:nvSpPr>
        <p:spPr/>
        <p:txBody>
          <a:bodyPr rtlCol="0"/>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4" name="Date Placeholder 3"/>
          <p:cNvSpPr>
            <a:spLocks noGrp="1"/>
          </p:cNvSpPr>
          <p:nvPr>
            <p:ph type="dt" sz="half" idx="10"/>
          </p:nvPr>
        </p:nvSpPr>
        <p:spPr/>
        <p:txBody>
          <a:bodyPr rtlCol="0"/>
          <a:lstStyle/>
          <a:p>
            <a:pPr rtl="0"/>
            <a:r>
              <a:rPr lang="en-US"/>
              <a:t>6/5/17</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225310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9798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8202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03E969-5740-45BC-8A04-4725AA93DEC9}" type="datetimeFigureOut">
              <a:rPr lang="en-GB" smtClean="0">
                <a:solidFill>
                  <a:prstClr val="black">
                    <a:tint val="75000"/>
                  </a:prstClr>
                </a:solidFill>
              </a:rPr>
              <a:pPr/>
              <a:t>09/01/2018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F195730-F174-4C49-88CA-D2EC8418F6F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5239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rtlCol="0" anchor="t"/>
          <a:lstStyle>
            <a:lvl1pPr algn="l">
              <a:defRPr sz="4000" b="1" cap="all"/>
            </a:lvl1pPr>
          </a:lstStyle>
          <a:p>
            <a:pPr rtl="0"/>
            <a:r>
              <a:rPr lang="cy"/>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y"/>
              <a:t>Click to edit Master text styles</a:t>
            </a:r>
          </a:p>
        </p:txBody>
      </p:sp>
      <p:sp>
        <p:nvSpPr>
          <p:cNvPr id="4" name="Date Placeholder 3"/>
          <p:cNvSpPr>
            <a:spLocks noGrp="1"/>
          </p:cNvSpPr>
          <p:nvPr>
            <p:ph type="dt" sz="half" idx="10"/>
          </p:nvPr>
        </p:nvSpPr>
        <p:spPr/>
        <p:txBody>
          <a:bodyPr rtlCol="0"/>
          <a:lstStyle/>
          <a:p>
            <a:pPr rtl="0"/>
            <a:r>
              <a:rPr lang="en-US"/>
              <a:t>6/5/17</a:t>
            </a:r>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75249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4" name="Content Placeholder 3"/>
          <p:cNvSpPr>
            <a:spLocks noGrp="1"/>
          </p:cNvSpPr>
          <p:nvPr>
            <p:ph sz="half" idx="2"/>
          </p:nvPr>
        </p:nvSpPr>
        <p:spPr>
          <a:xfrm>
            <a:off x="4648200" y="1600201"/>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5" name="Date Placeholder 4"/>
          <p:cNvSpPr>
            <a:spLocks noGrp="1"/>
          </p:cNvSpPr>
          <p:nvPr>
            <p:ph type="dt" sz="half" idx="10"/>
          </p:nvPr>
        </p:nvSpPr>
        <p:spPr/>
        <p:txBody>
          <a:bodyPr rtlCol="0"/>
          <a:lstStyle/>
          <a:p>
            <a:pPr rtl="0"/>
            <a:r>
              <a:rPr lang="en-US"/>
              <a:t>6/5/17</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72665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cy"/>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y"/>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5" name="Text Placeholder 4"/>
          <p:cNvSpPr>
            <a:spLocks noGrp="1"/>
          </p:cNvSpPr>
          <p:nvPr>
            <p:ph type="body" sz="quarter" idx="3"/>
          </p:nvPr>
        </p:nvSpPr>
        <p:spPr>
          <a:xfrm>
            <a:off x="4645027" y="1535113"/>
            <a:ext cx="4041775" cy="639763"/>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y"/>
              <a:t>Click to edit Master text styles</a:t>
            </a:r>
          </a:p>
        </p:txBody>
      </p:sp>
      <p:sp>
        <p:nvSpPr>
          <p:cNvPr id="6" name="Content Placeholder 5"/>
          <p:cNvSpPr>
            <a:spLocks noGrp="1"/>
          </p:cNvSpPr>
          <p:nvPr>
            <p:ph sz="quarter" idx="4"/>
          </p:nvPr>
        </p:nvSpPr>
        <p:spPr>
          <a:xfrm>
            <a:off x="4645027"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7" name="Date Placeholder 6"/>
          <p:cNvSpPr>
            <a:spLocks noGrp="1"/>
          </p:cNvSpPr>
          <p:nvPr>
            <p:ph type="dt" sz="half" idx="10"/>
          </p:nvPr>
        </p:nvSpPr>
        <p:spPr/>
        <p:txBody>
          <a:bodyPr rtlCol="0"/>
          <a:lstStyle/>
          <a:p>
            <a:pPr rtl="0"/>
            <a:r>
              <a:rPr lang="en-US"/>
              <a:t>6/5/17</a:t>
            </a:r>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272410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
              <a:t>Click to edit Master title style</a:t>
            </a:r>
            <a:endParaRPr lang="en-US"/>
          </a:p>
        </p:txBody>
      </p:sp>
      <p:sp>
        <p:nvSpPr>
          <p:cNvPr id="3" name="Date Placeholder 2"/>
          <p:cNvSpPr>
            <a:spLocks noGrp="1"/>
          </p:cNvSpPr>
          <p:nvPr>
            <p:ph type="dt" sz="half" idx="10"/>
          </p:nvPr>
        </p:nvSpPr>
        <p:spPr/>
        <p:txBody>
          <a:bodyPr rtlCol="0"/>
          <a:lstStyle/>
          <a:p>
            <a:pPr rtl="0"/>
            <a:r>
              <a:rPr lang="en-US"/>
              <a:t>6/5/17</a:t>
            </a:r>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2930399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en-US"/>
              <a:t>6/5/17</a:t>
            </a:r>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199264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rtlCol="0" anchor="b"/>
          <a:lstStyle>
            <a:lvl1pPr algn="l">
              <a:defRPr sz="2000" b="1"/>
            </a:lvl1pPr>
          </a:lstStyle>
          <a:p>
            <a:pPr rtl="0"/>
            <a:r>
              <a:rPr lang="cy"/>
              <a:t>Click to edit Master title style</a:t>
            </a:r>
            <a:endParaRPr lang="en-US"/>
          </a:p>
        </p:txBody>
      </p:sp>
      <p:sp>
        <p:nvSpPr>
          <p:cNvPr id="3" name="Content Placeholder 2"/>
          <p:cNvSpPr>
            <a:spLocks noGrp="1"/>
          </p:cNvSpPr>
          <p:nvPr>
            <p:ph idx="1"/>
          </p:nvPr>
        </p:nvSpPr>
        <p:spPr>
          <a:xfrm>
            <a:off x="3575050" y="273052"/>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a:p>
        </p:txBody>
      </p:sp>
      <p:sp>
        <p:nvSpPr>
          <p:cNvPr id="4" name="Text Placeholder 3"/>
          <p:cNvSpPr>
            <a:spLocks noGrp="1"/>
          </p:cNvSpPr>
          <p:nvPr>
            <p:ph type="body" sz="half" idx="2"/>
          </p:nvPr>
        </p:nvSpPr>
        <p:spPr>
          <a:xfrm>
            <a:off x="457202" y="1435102"/>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y"/>
              <a:t>Click to edit Master text styles</a:t>
            </a:r>
          </a:p>
        </p:txBody>
      </p:sp>
      <p:sp>
        <p:nvSpPr>
          <p:cNvPr id="5" name="Date Placeholder 4"/>
          <p:cNvSpPr>
            <a:spLocks noGrp="1"/>
          </p:cNvSpPr>
          <p:nvPr>
            <p:ph type="dt" sz="half" idx="10"/>
          </p:nvPr>
        </p:nvSpPr>
        <p:spPr/>
        <p:txBody>
          <a:bodyPr rtlCol="0"/>
          <a:lstStyle/>
          <a:p>
            <a:pPr rtl="0"/>
            <a:r>
              <a:rPr lang="en-US"/>
              <a:t>6/5/17</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22947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rtlCol="0" anchor="b"/>
          <a:lstStyle>
            <a:lvl1pPr algn="l">
              <a:defRPr sz="2000" b="1"/>
            </a:lvl1pPr>
          </a:lstStyle>
          <a:p>
            <a:pPr rtl="0"/>
            <a:r>
              <a:rPr lang="cy"/>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cy"/>
              <a:t>Drag picture to placeholder or click icon to add</a:t>
            </a:r>
            <a:endParaRPr lang="en-US"/>
          </a:p>
        </p:txBody>
      </p:sp>
      <p:sp>
        <p:nvSpPr>
          <p:cNvPr id="4" name="Text Placeholder 3"/>
          <p:cNvSpPr>
            <a:spLocks noGrp="1"/>
          </p:cNvSpPr>
          <p:nvPr>
            <p:ph type="body" sz="half" idx="2"/>
          </p:nvPr>
        </p:nvSpPr>
        <p:spPr>
          <a:xfrm>
            <a:off x="1792288" y="5367338"/>
            <a:ext cx="5486400" cy="8048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y"/>
              <a:t>Click to edit Master text styles</a:t>
            </a:r>
          </a:p>
        </p:txBody>
      </p:sp>
      <p:sp>
        <p:nvSpPr>
          <p:cNvPr id="5" name="Date Placeholder 4"/>
          <p:cNvSpPr>
            <a:spLocks noGrp="1"/>
          </p:cNvSpPr>
          <p:nvPr>
            <p:ph type="dt" sz="half" idx="10"/>
          </p:nvPr>
        </p:nvSpPr>
        <p:spPr/>
        <p:txBody>
          <a:bodyPr rtlCol="0"/>
          <a:lstStyle/>
          <a:p>
            <a:pPr rtl="0"/>
            <a:r>
              <a:rPr lang="en-US"/>
              <a:t>6/5/17</a:t>
            </a:r>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2B199FF7-90F8-A540-99FD-AE74F0C9DBD9}" type="slidenum">
              <a:rPr lang="en-US" smtClean="0"/>
              <a:t>‹#›</a:t>
            </a:fld>
            <a:endParaRPr lang="en-US"/>
          </a:p>
        </p:txBody>
      </p:sp>
    </p:spTree>
    <p:extLst>
      <p:ext uri="{BB962C8B-B14F-4D97-AF65-F5344CB8AC3E}">
        <p14:creationId xmlns:p14="http://schemas.microsoft.com/office/powerpoint/2010/main" val="4180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pPr rtl="0"/>
            <a:r>
              <a:rPr lang="cy"/>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n-US"/>
              <a:t>6/5/17</a:t>
            </a: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B199FF7-90F8-A540-99FD-AE74F0C9DBD9}" type="slidenum">
              <a:rPr lang="en-US" smtClean="0"/>
              <a:t>‹#›</a:t>
            </a:fld>
            <a:endParaRPr lang="en-US"/>
          </a:p>
        </p:txBody>
      </p:sp>
      <p:sp>
        <p:nvSpPr>
          <p:cNvPr id="7" name="Rectangle 6"/>
          <p:cNvSpPr>
            <a:spLocks noChangeArrowheads="1"/>
          </p:cNvSpPr>
          <p:nvPr userDrawn="1"/>
        </p:nvSpPr>
        <p:spPr bwMode="auto">
          <a:xfrm>
            <a:off x="-23090" y="-6551"/>
            <a:ext cx="9224818" cy="1110685"/>
          </a:xfrm>
          <a:prstGeom prst="rect">
            <a:avLst/>
          </a:prstGeom>
          <a:solidFill>
            <a:srgbClr val="001E3D"/>
          </a:solidFill>
          <a:ln>
            <a:noFill/>
          </a:ln>
          <a:effectLst>
            <a:outerShdw blurRad="40000" dist="23000" dir="5400000" rotWithShape="0">
              <a:srgbClr val="808080">
                <a:alpha val="34999"/>
              </a:srgbClr>
            </a:outerShdw>
          </a:effectLst>
          <a:extLst/>
        </p:spPr>
        <p:txBody>
          <a:bodyPr rtlCol="0" anchor="ctr"/>
          <a:lstStyle/>
          <a:p>
            <a:pPr algn="ctr" rtl="0">
              <a:defRPr/>
            </a:pPr>
            <a:endParaRPr lang="en-US" dirty="0">
              <a:solidFill>
                <a:schemeClr val="lt1"/>
              </a:solidFill>
              <a:latin typeface="+mn-lt"/>
              <a:ea typeface="+mn-ea"/>
              <a:cs typeface="+mn-cs"/>
            </a:endParaRPr>
          </a:p>
        </p:txBody>
      </p:sp>
      <p:pic>
        <p:nvPicPr>
          <p:cNvPr id="8" name="Picture 6" descr="CU logo.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058" y="205368"/>
            <a:ext cx="671230" cy="680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9515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203E969-5740-45BC-8A04-4725AA93DEC9}" type="datetimeFigureOut">
              <a:rPr lang="en-GB" smtClean="0">
                <a:solidFill>
                  <a:prstClr val="black">
                    <a:tint val="75000"/>
                  </a:prstClr>
                </a:solidFill>
              </a:rPr>
              <a:pPr defTabSz="914400"/>
              <a:t>09/01/2018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7F195730-F174-4C49-88CA-D2EC8418F6F8}" type="slidenum">
              <a:rPr lang="en-GB" smtClean="0">
                <a:solidFill>
                  <a:prstClr val="black">
                    <a:tint val="75000"/>
                  </a:prstClr>
                </a:solidFill>
              </a:rPr>
              <a:pPr defTabSz="914400"/>
              <a:t>‹#›</a:t>
            </a:fld>
            <a:endParaRPr lang="en-GB">
              <a:solidFill>
                <a:prstClr val="black">
                  <a:tint val="75000"/>
                </a:prstClr>
              </a:solidFill>
            </a:endParaRPr>
          </a:p>
        </p:txBody>
      </p:sp>
      <p:sp>
        <p:nvSpPr>
          <p:cNvPr id="7" name="Petryal 12">
            <a:extLst>
              <a:ext uri="{FF2B5EF4-FFF2-40B4-BE49-F238E27FC236}">
                <a16:creationId xmlns="" xmlns:a16="http://schemas.microsoft.com/office/drawing/2014/main" id="{5E0D9095-688C-40DE-A2B1-7819CDE7CFAA}"/>
              </a:ext>
            </a:extLst>
          </p:cNvPr>
          <p:cNvSpPr>
            <a:spLocks noChangeArrowheads="1"/>
          </p:cNvSpPr>
          <p:nvPr userDrawn="1"/>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dirty="0">
              <a:solidFill>
                <a:prstClr val="black"/>
              </a:solidFill>
              <a:latin typeface="Arial Rounded MT Bold" panose="020F0704030504030204" pitchFamily="34" charset="0"/>
            </a:endParaRPr>
          </a:p>
        </p:txBody>
      </p:sp>
      <p:pic>
        <p:nvPicPr>
          <p:cNvPr id="8" name="Llun 11">
            <a:extLst>
              <a:ext uri="{FF2B5EF4-FFF2-40B4-BE49-F238E27FC236}">
                <a16:creationId xmlns="" xmlns:a16="http://schemas.microsoft.com/office/drawing/2014/main" id="{0547DE73-7C1A-43A4-A619-AD0861EFEC5B}"/>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4578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8" Target="../media/image7.jpeg" Type="http://schemas.openxmlformats.org/officeDocument/2006/relationships/image"/><Relationship Id="rId3" Target="../media/image2.png" Type="http://schemas.openxmlformats.org/officeDocument/2006/relationships/image"/><Relationship Id="rId7" Target="../media/image6.png" Type="http://schemas.openxmlformats.org/officeDocument/2006/relationships/image"/><Relationship Id="rId2" Target="../notesSlides/notesSlide4.xml" Type="http://schemas.openxmlformats.org/officeDocument/2006/relationships/notesSlide"/><Relationship Id="rId1" Target="../slideLayouts/slideLayout15.xml" Type="http://schemas.openxmlformats.org/officeDocument/2006/relationships/slideLayout"/><Relationship Id="rId6" Target="../media/image5.png" Type="http://schemas.openxmlformats.org/officeDocument/2006/relationships/image"/><Relationship Id="rId5" Target="../media/image4.png" Type="http://schemas.openxmlformats.org/officeDocument/2006/relationships/image"/><Relationship Id="rId4" Target="../media/image3.png" Type="http://schemas.openxmlformats.org/officeDocument/2006/relationships/image"/></Relationships>
</file>

<file path=ppt/slides/_rels/slide6.xml.rels><?xml version="1.0" encoding="UTF-8" standalone="yes" ?><Relationships xmlns="http://schemas.openxmlformats.org/package/2006/relationships"><Relationship Id="rId2" Target="../media/image8.jpeg" Type="http://schemas.openxmlformats.org/officeDocument/2006/relationships/image"/><Relationship Id="rId1" Target="../slideLayouts/slideLayout1.xml" Type="http://schemas.openxmlformats.org/officeDocument/2006/relationships/slideLayout"/></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gov.wales/statistics-and-research/welsh-language-transmission-use-in-families/?skip=1&amp;lang=en"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a:xfrm>
            <a:off x="457200" y="1701656"/>
            <a:ext cx="8229600" cy="1143000"/>
          </a:xfrm>
        </p:spPr>
        <p:txBody>
          <a:bodyPr>
            <a:noAutofit/>
          </a:bodyPr>
          <a:lstStyle/>
          <a:p>
            <a:pPr algn="l"/>
            <a:r>
              <a:rPr lang="en-GB" sz="8000" b="1" kern="0" dirty="0" err="1">
                <a:solidFill>
                  <a:srgbClr val="33BDFB"/>
                </a:solidFill>
                <a:cs typeface="Arial" panose="020B0604020202020204" pitchFamily="34" charset="0"/>
              </a:rPr>
              <a:t>Trosglwyddo</a:t>
            </a:r>
            <a:r>
              <a:rPr lang="en-GB" sz="8000" b="1" kern="0" dirty="0">
                <a:solidFill>
                  <a:srgbClr val="33BDFB"/>
                </a:solidFill>
                <a:cs typeface="Arial" panose="020B0604020202020204" pitchFamily="34" charset="0"/>
              </a:rPr>
              <a:t> Iaith </a:t>
            </a:r>
            <a:r>
              <a:rPr lang="en-GB" sz="8000" b="1" kern="0" dirty="0" err="1">
                <a:solidFill>
                  <a:srgbClr val="33BDFB"/>
                </a:solidFill>
                <a:cs typeface="Arial" panose="020B0604020202020204" pitchFamily="34" charset="0"/>
              </a:rPr>
              <a:t>Rhwng</a:t>
            </a:r>
            <a:r>
              <a:rPr lang="en-GB" sz="8000" b="1" kern="0" dirty="0">
                <a:solidFill>
                  <a:srgbClr val="33BDFB"/>
                </a:solidFill>
                <a:cs typeface="Arial" panose="020B0604020202020204" pitchFamily="34" charset="0"/>
              </a:rPr>
              <a:t> y </a:t>
            </a:r>
            <a:r>
              <a:rPr lang="en-GB" sz="8000" b="1" kern="0" dirty="0" err="1">
                <a:solidFill>
                  <a:srgbClr val="33BDFB"/>
                </a:solidFill>
                <a:cs typeface="Arial" panose="020B0604020202020204" pitchFamily="34" charset="0"/>
              </a:rPr>
              <a:t>Cenedlaethau</a:t>
            </a:r>
            <a:endParaRPr lang="en-GB" sz="8000" b="1" kern="0" dirty="0">
              <a:solidFill>
                <a:srgbClr val="33BDFB"/>
              </a:solidFill>
              <a:cs typeface="Arial" panose="020B0604020202020204" pitchFamily="34" charset="0"/>
            </a:endParaRPr>
          </a:p>
        </p:txBody>
      </p:sp>
    </p:spTree>
    <p:extLst>
      <p:ext uri="{BB962C8B-B14F-4D97-AF65-F5344CB8AC3E}">
        <p14:creationId xmlns:p14="http://schemas.microsoft.com/office/powerpoint/2010/main" val="340058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82660"/>
            <a:ext cx="764606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dirty="0">
                <a:solidFill>
                  <a:schemeClr val="bg1"/>
                </a:solidFill>
                <a:latin typeface="Franklin Gothic Medium"/>
                <a:cs typeface="Franklin Gothic Medium"/>
              </a:rPr>
              <a:t>Cyd-destun yr ymchwil: Astudiaethau blaenorol o drosglwyddo'r Gymraeg</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4524315"/>
          </a:xfrm>
          <a:prstGeom prst="rect">
            <a:avLst/>
          </a:prstGeom>
          <a:noFill/>
          <a:ln w="9525">
            <a:noFill/>
            <a:miter lim="800000"/>
            <a:headEnd/>
            <a:tailEnd/>
          </a:ln>
        </p:spPr>
        <p:txBody>
          <a:bodyPr wrap="square" rtlCol="0">
            <a:spAutoFit/>
          </a:bodyPr>
          <a:lstStyle/>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Rhoddi Iaith rhwng cenedlaethau yn hytrach na throsglwyddo (Lyon 1996; Evas 1999).</a:t>
            </a:r>
          </a:p>
          <a:p>
            <a:pPr marL="342900" indent="-342900" rtl="0">
              <a:buClr>
                <a:srgbClr val="C00000"/>
              </a:buClr>
              <a:buFont typeface="Arial" panose="020B0604020202020204" pitchFamily="34" charset="0"/>
              <a:buChar char="•"/>
            </a:pPr>
            <a:endParaRPr lang="en-GB" sz="2400" dirty="0">
              <a:latin typeface="Franklin Gothic Medium" panose="020B0603020102020204" pitchFamily="34" charset="0"/>
            </a:endParaRPr>
          </a:p>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Rôl y rhoddwr gofal Cymraeg o ran cymdeithasoli iaith cynnar (Jones &amp; Morris 2005, 2007).</a:t>
            </a:r>
          </a:p>
          <a:p>
            <a:pPr marL="342900" indent="-342900" rtl="0">
              <a:buClr>
                <a:srgbClr val="C00000"/>
              </a:buClr>
              <a:buFont typeface="Arial" panose="020B0604020202020204" pitchFamily="34" charset="0"/>
              <a:buChar char="•"/>
            </a:pPr>
            <a:endParaRPr lang="en-GB" sz="2400" dirty="0">
              <a:latin typeface="Franklin Gothic Medium" panose="020B0603020102020204" pitchFamily="34" charset="0"/>
            </a:endParaRPr>
          </a:p>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Mae trosglwyddo'r Gymraeg yn tueddu i fod yn benderfyniad anymwybodol i barau sydd ill dau o gefndiroedd Cymraeg yn bennaf (Gathercole et al. 2007).</a:t>
            </a:r>
          </a:p>
          <a:p>
            <a:pPr marL="342900" indent="-342900" rtl="0">
              <a:buFont typeface="Arial" panose="020B0604020202020204" pitchFamily="34" charset="0"/>
              <a:buChar char="•"/>
            </a:pPr>
            <a:endParaRPr lang="en-GB" sz="2400" dirty="0">
              <a:latin typeface="Franklin Gothic Medium" panose="020B0603020102020204" pitchFamily="34" charset="0"/>
            </a:endParaRPr>
          </a:p>
          <a:p>
            <a:pPr marL="342900" indent="-342900" rtl="0">
              <a:buFont typeface="Arial" panose="020B0604020202020204" pitchFamily="34" charset="0"/>
              <a:buChar char="•"/>
            </a:pPr>
            <a:endParaRPr lang="en-GB" sz="2400" dirty="0">
              <a:latin typeface="Franklin Gothic Medium" panose="020B0603020102020204" pitchFamily="34" charset="0"/>
            </a:endParaRPr>
          </a:p>
          <a:p>
            <a:pPr rtl="0"/>
            <a:endParaRPr lang="en-GB" sz="2400" dirty="0">
              <a:latin typeface="Franklin Gothic Medium" panose="020B0603020102020204" pitchFamily="34" charset="0"/>
            </a:endParaRPr>
          </a:p>
        </p:txBody>
      </p:sp>
    </p:spTree>
    <p:extLst>
      <p:ext uri="{BB962C8B-B14F-4D97-AF65-F5344CB8AC3E}">
        <p14:creationId xmlns:p14="http://schemas.microsoft.com/office/powerpoint/2010/main" val="534262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11173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dirty="0">
                <a:solidFill>
                  <a:schemeClr val="bg1"/>
                </a:solidFill>
                <a:latin typeface="Franklin Gothic Medium"/>
                <a:cs typeface="Franklin Gothic Medium"/>
              </a:rPr>
              <a:t>Cyd-destun yr ymchwil: Data Cyfrifiad 2011</a:t>
            </a:r>
            <a:endParaRPr lang="en-GB" altLang="en-US" sz="2800" dirty="0">
              <a:solidFill>
                <a:schemeClr val="bg1"/>
              </a:solidFill>
              <a:latin typeface="Franklin Gothic Medium"/>
              <a:cs typeface="Franklin Gothic Medium"/>
            </a:endParaRPr>
          </a:p>
        </p:txBody>
      </p:sp>
      <p:pic>
        <p:nvPicPr>
          <p:cNvPr id="3" name="Llun 2" descr="Llun yn cynnwys sgrin lun&#10;&#10;Wedi creu’r disgrifiad gyda lefel uchel iawn o hyder">
            <a:extLst>
              <a:ext uri="{FF2B5EF4-FFF2-40B4-BE49-F238E27FC236}">
                <a16:creationId xmlns:a16="http://schemas.microsoft.com/office/drawing/2014/main" xmlns="" id="{6DA4E388-F1F0-466D-93F4-CBBF1E894AD1}"/>
              </a:ext>
            </a:extLst>
          </p:cNvPr>
          <p:cNvPicPr>
            <a:picLocks noChangeAspect="1"/>
          </p:cNvPicPr>
          <p:nvPr/>
        </p:nvPicPr>
        <p:blipFill>
          <a:blip r:embed="rId2"/>
          <a:stretch>
            <a:fillRect/>
          </a:stretch>
        </p:blipFill>
        <p:spPr>
          <a:xfrm>
            <a:off x="266700" y="1640785"/>
            <a:ext cx="8610600" cy="4610100"/>
          </a:xfrm>
          <a:prstGeom prst="rect">
            <a:avLst/>
          </a:prstGeom>
        </p:spPr>
      </p:pic>
    </p:spTree>
    <p:extLst>
      <p:ext uri="{BB962C8B-B14F-4D97-AF65-F5344CB8AC3E}">
        <p14:creationId xmlns:p14="http://schemas.microsoft.com/office/powerpoint/2010/main" val="348017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Cwestiynau Ymchwil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4347217" cy="5047536"/>
          </a:xfrm>
          <a:prstGeom prst="rect">
            <a:avLst/>
          </a:prstGeom>
          <a:noFill/>
          <a:ln w="9525">
            <a:noFill/>
            <a:miter lim="800000"/>
            <a:headEnd/>
            <a:tailEnd/>
          </a:ln>
        </p:spPr>
        <p:txBody>
          <a:bodyPr wrap="square" rtlCol="0">
            <a:spAutoFit/>
          </a:bodyPr>
          <a:lstStyle/>
          <a:p>
            <a:pPr marL="457200" indent="-457200" rtl="0">
              <a:buFont typeface="+mj-lt"/>
              <a:buAutoNum type="arabicPeriod"/>
            </a:pPr>
            <a:r>
              <a:rPr lang="cy" sz="2400" dirty="0">
                <a:latin typeface="Franklin Gothic Medium" panose="020B0603020102020204" pitchFamily="34" charset="0"/>
              </a:rPr>
              <a:t>Beth yw'r amodau sydd yn hwyluso trosglwyddo'r Gymraeg o fewn teuluoedd, a'r amodau sydd yn gwneud trosglwyddo'r Gymraeg yn llai tebygol?</a:t>
            </a:r>
          </a:p>
          <a:p>
            <a:pPr rtl="0"/>
            <a:endParaRPr lang="en-GB" sz="2400" dirty="0">
              <a:latin typeface="Franklin Gothic Medium" panose="020B0603020102020204" pitchFamily="34" charset="0"/>
            </a:endParaRPr>
          </a:p>
          <a:p>
            <a:pPr marL="457200" indent="-457200" rtl="0">
              <a:buFont typeface="+mj-lt"/>
              <a:buAutoNum type="arabicPeriod" startAt="2"/>
            </a:pPr>
            <a:r>
              <a:rPr lang="cy" sz="2400" dirty="0">
                <a:latin typeface="Franklin Gothic Medium" panose="020B0603020102020204" pitchFamily="34" charset="0"/>
              </a:rPr>
              <a:t>Beth yw'r amodau sydd yn dylanwadu ar batrymau defnyddio'r Gymraeg mewn teuluoedd â phlant yn y grŵp oedran 0-4?</a:t>
            </a:r>
            <a:endParaRPr lang="en-US" sz="2400" dirty="0">
              <a:latin typeface="Franklin Gothic Medium" panose="020B0603020102020204" pitchFamily="34" charset="0"/>
              <a:ea typeface="ＭＳ Ｐゴシック" charset="0"/>
              <a:cs typeface="Franklin Gothic Medium"/>
            </a:endParaRPr>
          </a:p>
          <a:p>
            <a:pPr rtl="0">
              <a:buClr>
                <a:srgbClr val="B63241"/>
              </a:buClr>
              <a:defRPr/>
            </a:pPr>
            <a:endParaRPr lang="en-US" sz="1600" dirty="0">
              <a:solidFill>
                <a:schemeClr val="tx1">
                  <a:lumMod val="50000"/>
                  <a:lumOff val="50000"/>
                </a:schemeClr>
              </a:solidFill>
              <a:latin typeface="Franklin Gothic Book"/>
              <a:ea typeface="ＭＳ Ｐゴシック" charset="0"/>
              <a:cs typeface="Franklin Gothic Book"/>
            </a:endParaRPr>
          </a:p>
          <a:p>
            <a:pPr rtl="0">
              <a:buClr>
                <a:srgbClr val="B63241"/>
              </a:buClr>
              <a:defRPr/>
            </a:pPr>
            <a:endParaRPr lang="en-US" sz="1800" dirty="0">
              <a:solidFill>
                <a:srgbClr val="3E6574"/>
              </a:solidFill>
              <a:latin typeface="Franklin Gothic Medium"/>
              <a:ea typeface="ＭＳ Ｐゴシック" charset="0"/>
              <a:cs typeface="Franklin Gothic Medium"/>
            </a:endParaRPr>
          </a:p>
        </p:txBody>
      </p:sp>
      <p:pic>
        <p:nvPicPr>
          <p:cNvPr id="3" name="Llun 2">
            <a:extLst>
              <a:ext uri="{FF2B5EF4-FFF2-40B4-BE49-F238E27FC236}">
                <a16:creationId xmlns:a16="http://schemas.microsoft.com/office/drawing/2014/main" xmlns="" id="{B974B6C6-3C5A-465B-ADF2-0364DB96797B}"/>
              </a:ext>
            </a:extLst>
          </p:cNvPr>
          <p:cNvPicPr>
            <a:picLocks noChangeAspect="1"/>
          </p:cNvPicPr>
          <p:nvPr/>
        </p:nvPicPr>
        <p:blipFill>
          <a:blip r:embed="rId2"/>
          <a:stretch>
            <a:fillRect/>
          </a:stretch>
        </p:blipFill>
        <p:spPr>
          <a:xfrm>
            <a:off x="5209761" y="1537252"/>
            <a:ext cx="3269152" cy="4511763"/>
          </a:xfrm>
          <a:prstGeom prst="rect">
            <a:avLst/>
          </a:prstGeom>
        </p:spPr>
      </p:pic>
    </p:spTree>
    <p:extLst>
      <p:ext uri="{BB962C8B-B14F-4D97-AF65-F5344CB8AC3E}">
        <p14:creationId xmlns:p14="http://schemas.microsoft.com/office/powerpoint/2010/main" val="1820404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Methodoleg: Trosolwg</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234737"/>
            <a:ext cx="8368873" cy="5632311"/>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Dulliau cymysg, yn cynnwys:</a:t>
            </a:r>
          </a:p>
          <a:p>
            <a:pPr marL="800100" lvl="1" indent="-342900" rtl="0">
              <a:buClr>
                <a:srgbClr val="B63241"/>
              </a:buClr>
              <a:buFont typeface="Arial" charset="0"/>
              <a:buChar char="•"/>
              <a:defRPr/>
            </a:pPr>
            <a:r>
              <a:rPr lang="cy" sz="2400" dirty="0">
                <a:latin typeface="Franklin Gothic Medium"/>
                <a:ea typeface="ＭＳ Ｐゴシック" charset="0"/>
                <a:cs typeface="Franklin Gothic Medium"/>
              </a:rPr>
              <a:t>Dadansoddiad meintiol (data holiadur), gan ymgorffori dulliau sosio seicolegol (damcaniaeth cynllunio ymddygiad, e.e. Ajzen 1991).</a:t>
            </a:r>
          </a:p>
          <a:p>
            <a:pPr marL="800100" lvl="1" indent="-342900" rtl="0">
              <a:buClr>
                <a:srgbClr val="B63241"/>
              </a:buClr>
              <a:buFont typeface="Arial" charset="0"/>
              <a:buChar char="•"/>
              <a:defRPr/>
            </a:pPr>
            <a:r>
              <a:rPr lang="cy" sz="2400" dirty="0">
                <a:latin typeface="Franklin Gothic Medium"/>
                <a:ea typeface="ＭＳ Ｐゴシック" charset="0"/>
                <a:cs typeface="Franklin Gothic Medium"/>
              </a:rPr>
              <a:t>Dadansoddiad ansoddol thematig o ddata cyfweliad lled-strwythuredig.</a:t>
            </a: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60 prif roddwr gofal plant 0-4 oed o ogledd-orllewin a de-ddwyrain Cymru (noder nad yw'r astudiaeth yn cyflwyno cymhariaeth rhwng yr ardaloedd hyn).</a:t>
            </a:r>
          </a:p>
          <a:p>
            <a:pPr marL="342900" indent="-342900" rtl="0">
              <a:buClr>
                <a:srgbClr val="B63241"/>
              </a:buClr>
              <a:buFont typeface="Arial" charset="0"/>
              <a:buChar char="•"/>
              <a:defRPr/>
            </a:pPr>
            <a:endParaRPr lang="en-GB" sz="2400" dirty="0">
              <a:latin typeface="Franklin Gothic Medium"/>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Dychwelwyd 32 holiadur gan bartneriaid (lle bo'n berthnasol).</a:t>
            </a:r>
          </a:p>
          <a:p>
            <a:pPr marL="342900" indent="-342900" rtl="0">
              <a:buClr>
                <a:srgbClr val="B63241"/>
              </a:buClr>
              <a:buFont typeface="Arial" charset="0"/>
              <a:buChar char="•"/>
              <a:defRPr/>
            </a:pPr>
            <a:endParaRPr lang="en-GB" sz="2400" dirty="0">
              <a:solidFill>
                <a:srgbClr val="3E6574"/>
              </a:solidFill>
              <a:latin typeface="Franklin Gothic Medium"/>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Recriwtio drwy ysgolion ac ymatebwyr Arolwg Cenedlaethol Cymru.</a:t>
            </a:r>
            <a:endParaRPr lang="en-US" sz="2400" dirty="0">
              <a:latin typeface="Franklin Gothic Medium"/>
              <a:ea typeface="ＭＳ Ｐゴシック" charset="0"/>
              <a:cs typeface="Franklin Gothic Medium"/>
            </a:endParaRPr>
          </a:p>
        </p:txBody>
      </p:sp>
    </p:spTree>
    <p:extLst>
      <p:ext uri="{BB962C8B-B14F-4D97-AF65-F5344CB8AC3E}">
        <p14:creationId xmlns:p14="http://schemas.microsoft.com/office/powerpoint/2010/main" val="1409991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Methodoleg: Sampl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4" y="1399309"/>
            <a:ext cx="4589812" cy="6155531"/>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Menywod oedd y rhan fwyaf o'r prif ymatebwyr (</a:t>
            </a:r>
            <a:r>
              <a:rPr lang="cy" sz="2400" i="1" dirty="0">
                <a:latin typeface="Franklin Gothic Medium"/>
                <a:ea typeface="ＭＳ Ｐゴシック" charset="0"/>
                <a:cs typeface="Franklin Gothic Medium"/>
              </a:rPr>
              <a:t>n=</a:t>
            </a:r>
            <a:r>
              <a:rPr lang="cy" sz="2400" dirty="0">
                <a:latin typeface="Franklin Gothic Medium"/>
                <a:ea typeface="ＭＳ Ｐゴシック" charset="0"/>
                <a:cs typeface="Franklin Gothic Medium"/>
              </a:rPr>
              <a:t>51).</a:t>
            </a: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Oedran yr Ymatebwyr 20</a:t>
            </a:r>
            <a:r>
              <a:rPr lang="cy" sz="2400" dirty="0"/>
              <a:t>–</a:t>
            </a:r>
            <a:r>
              <a:rPr lang="cy" sz="2400" dirty="0">
                <a:latin typeface="Franklin Gothic Medium"/>
                <a:ea typeface="ＭＳ Ｐゴシック" charset="0"/>
                <a:cs typeface="Franklin Gothic Medium"/>
              </a:rPr>
              <a:t>45.</a:t>
            </a: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Dywedodd pob prif ymatebydd eu bod yn gallu siarad Cymraeg; caffaelodd 47% y Gymraeg drwy drosglwyddo yn y teulu.</a:t>
            </a: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Nododd 75% o bartneriaid allu yn y Gymraeg; roedd 38% o'r rhain a wedi caffael y Gymraeg drwy drosglwyddo yn y teulu. </a:t>
            </a:r>
          </a:p>
          <a:p>
            <a:pPr marL="342900" indent="-342900" rtl="0">
              <a:buClr>
                <a:srgbClr val="B63241"/>
              </a:buClr>
              <a:buFont typeface="Arial" charset="0"/>
              <a:buChar char="•"/>
              <a:defRPr/>
            </a:pPr>
            <a:endParaRPr lang="en-US" sz="2400" dirty="0">
              <a:latin typeface="Franklin Gothic Medium"/>
              <a:ea typeface="ＭＳ Ｐゴシック" charset="0"/>
              <a:cs typeface="Franklin Gothic Medium"/>
            </a:endParaRPr>
          </a:p>
          <a:p>
            <a:pPr marL="342900" indent="-342900" rtl="0">
              <a:buClr>
                <a:srgbClr val="B63241"/>
              </a:buClr>
              <a:buFont typeface="Arial" charset="0"/>
              <a:buChar char="•"/>
              <a:defRPr/>
            </a:pPr>
            <a:endParaRPr lang="en-US" sz="2400" dirty="0">
              <a:latin typeface="Franklin Gothic Medium"/>
              <a:ea typeface="ＭＳ Ｐゴシック" charset="0"/>
              <a:cs typeface="Franklin Gothic Medium"/>
            </a:endParaRPr>
          </a:p>
          <a:p>
            <a:pPr marL="342900" indent="-342900" rtl="0">
              <a:buClr>
                <a:srgbClr val="B63241"/>
              </a:buClr>
              <a:buFont typeface="Arial" charset="0"/>
              <a:buChar char="•"/>
              <a:defRPr/>
            </a:pPr>
            <a:endParaRPr lang="en-US" sz="2400" dirty="0">
              <a:latin typeface="Franklin Gothic Medium"/>
              <a:ea typeface="ＭＳ Ｐゴシック" charset="0"/>
              <a:cs typeface="Franklin Gothic Medium"/>
            </a:endParaRPr>
          </a:p>
          <a:p>
            <a:pPr rtl="0">
              <a:buClr>
                <a:srgbClr val="B63241"/>
              </a:buClr>
              <a:defRPr/>
            </a:pPr>
            <a:endParaRPr lang="en-US" sz="1600" dirty="0">
              <a:solidFill>
                <a:schemeClr val="tx1">
                  <a:lumMod val="50000"/>
                  <a:lumOff val="50000"/>
                </a:schemeClr>
              </a:solidFill>
              <a:latin typeface="Franklin Gothic Book"/>
              <a:ea typeface="ＭＳ Ｐゴシック" charset="0"/>
              <a:cs typeface="Franklin Gothic Book"/>
            </a:endParaRPr>
          </a:p>
          <a:p>
            <a:pPr rtl="0">
              <a:buClr>
                <a:srgbClr val="B63241"/>
              </a:buClr>
              <a:defRPr/>
            </a:pPr>
            <a:endParaRPr lang="en-US" sz="1800" dirty="0">
              <a:solidFill>
                <a:srgbClr val="3E6574"/>
              </a:solidFill>
              <a:latin typeface="Franklin Gothic Medium"/>
              <a:ea typeface="ＭＳ Ｐゴシック" charset="0"/>
              <a:cs typeface="Franklin Gothic Medium"/>
            </a:endParaRPr>
          </a:p>
        </p:txBody>
      </p:sp>
      <p:pic>
        <p:nvPicPr>
          <p:cNvPr id="3" name="Llun 2"/>
          <p:cNvPicPr>
            <a:picLocks noChangeAspect="1"/>
          </p:cNvPicPr>
          <p:nvPr/>
        </p:nvPicPr>
        <p:blipFill>
          <a:blip r:embed="rId2"/>
          <a:stretch>
            <a:fillRect/>
          </a:stretch>
        </p:blipFill>
        <p:spPr>
          <a:xfrm>
            <a:off x="5085081" y="1399309"/>
            <a:ext cx="3860838" cy="4892706"/>
          </a:xfrm>
          <a:prstGeom prst="rect">
            <a:avLst/>
          </a:prstGeom>
        </p:spPr>
      </p:pic>
      <p:sp>
        <p:nvSpPr>
          <p:cNvPr id="6" name="Blwch Testun 5"/>
          <p:cNvSpPr txBox="1"/>
          <p:nvPr/>
        </p:nvSpPr>
        <p:spPr>
          <a:xfrm>
            <a:off x="5085081" y="6320007"/>
            <a:ext cx="2627451" cy="369332"/>
          </a:xfrm>
          <a:prstGeom prst="rect">
            <a:avLst/>
          </a:prstGeom>
          <a:noFill/>
        </p:spPr>
        <p:txBody>
          <a:bodyPr wrap="none" rtlCol="0">
            <a:spAutoFit/>
          </a:bodyPr>
          <a:lstStyle/>
          <a:p>
            <a:pPr rtl="0"/>
            <a:r>
              <a:rPr lang="cy" dirty="0">
                <a:latin typeface="Franklin Gothic Medium" panose="020B0603020102020204" pitchFamily="34" charset="0"/>
              </a:rPr>
              <a:t>Hawlfraint Data Mapio © 2017 Google</a:t>
            </a:r>
          </a:p>
        </p:txBody>
      </p:sp>
    </p:spTree>
    <p:extLst>
      <p:ext uri="{BB962C8B-B14F-4D97-AF65-F5344CB8AC3E}">
        <p14:creationId xmlns:p14="http://schemas.microsoft.com/office/powerpoint/2010/main" val="802827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Methodoleg: Codio a dadansoddi data</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15925" y="1225689"/>
            <a:ext cx="4106675" cy="5632311"/>
          </a:xfrm>
          <a:prstGeom prst="rect">
            <a:avLst/>
          </a:prstGeom>
          <a:noFill/>
          <a:ln w="9525">
            <a:noFill/>
            <a:miter lim="800000"/>
            <a:headEnd/>
            <a:tailEnd/>
          </a:ln>
        </p:spPr>
        <p:txBody>
          <a:bodyPr wrap="square" rtlCol="0">
            <a:spAutoFit/>
          </a:bodyPr>
          <a:lstStyle/>
          <a:p>
            <a:pPr marL="342900" indent="-342900" rtl="0">
              <a:buClr>
                <a:srgbClr val="C00000"/>
              </a:buClr>
              <a:buFont typeface="Arial" panose="020B0604020202020204" pitchFamily="34" charset="0"/>
              <a:buChar char="•"/>
            </a:pPr>
            <a:r>
              <a:rPr lang="cy" sz="2400">
                <a:latin typeface="Franklin Gothic Medium" panose="020B0603020102020204" pitchFamily="34" charset="0"/>
              </a:rPr>
              <a:t>Rhagflaenir bwriad i weithredu gan: </a:t>
            </a:r>
            <a:endParaRPr lang="en-GB" sz="2400" dirty="0">
              <a:latin typeface="Franklin Gothic Medium" panose="020B0603020102020204" pitchFamily="34" charset="0"/>
            </a:endParaRPr>
          </a:p>
          <a:p>
            <a:pPr marL="800100" lvl="1" indent="-342900" rtl="0">
              <a:buClr>
                <a:srgbClr val="C00000"/>
              </a:buClr>
              <a:buFont typeface="Arial" panose="020B0604020202020204" pitchFamily="34" charset="0"/>
              <a:buChar char="•"/>
            </a:pPr>
            <a:r>
              <a:rPr lang="cy" sz="2400">
                <a:latin typeface="Franklin Gothic Medium" panose="020B0603020102020204" pitchFamily="34" charset="0"/>
              </a:rPr>
              <a:t>agwedd tuag at yr ymddygiad </a:t>
            </a:r>
          </a:p>
          <a:p>
            <a:pPr marL="800100" lvl="1" indent="-342900" rtl="0">
              <a:buClr>
                <a:srgbClr val="C00000"/>
              </a:buClr>
              <a:buFont typeface="Arial" panose="020B0604020202020204" pitchFamily="34" charset="0"/>
              <a:buChar char="•"/>
            </a:pPr>
            <a:r>
              <a:rPr lang="cy" sz="2400">
                <a:latin typeface="Franklin Gothic Medium" panose="020B0603020102020204" pitchFamily="34" charset="0"/>
              </a:rPr>
              <a:t>normau goddrychol (neu gymdeithasol) </a:t>
            </a:r>
          </a:p>
          <a:p>
            <a:pPr marL="800100" lvl="1" indent="-342900" rtl="0">
              <a:buClr>
                <a:srgbClr val="C00000"/>
              </a:buClr>
              <a:buFont typeface="Arial" panose="020B0604020202020204" pitchFamily="34" charset="0"/>
              <a:buChar char="•"/>
            </a:pPr>
            <a:r>
              <a:rPr lang="cy" sz="2400">
                <a:latin typeface="Franklin Gothic Medium" panose="020B0603020102020204" pitchFamily="34" charset="0"/>
              </a:rPr>
              <a:t>Rheolaeth Ganfyddedig o Ymddygiad (PBC).</a:t>
            </a:r>
          </a:p>
          <a:p>
            <a:pPr lvl="1" rtl="0">
              <a:buClr>
                <a:srgbClr val="C00000"/>
              </a:buClr>
            </a:pPr>
            <a:endParaRPr lang="en-GB" sz="2400" dirty="0">
              <a:latin typeface="Franklin Gothic Medium" panose="020B0603020102020204" pitchFamily="34" charset="0"/>
            </a:endParaRPr>
          </a:p>
          <a:p>
            <a:pPr marL="342900" indent="-342900" rtl="0">
              <a:buClr>
                <a:srgbClr val="C00000"/>
              </a:buClr>
              <a:buFont typeface="Arial" panose="020B0604020202020204" pitchFamily="34" charset="0"/>
              <a:buChar char="•"/>
            </a:pPr>
            <a:r>
              <a:rPr lang="cy" sz="2400">
                <a:latin typeface="Franklin Gothic Medium"/>
                <a:ea typeface="ＭＳ Ｐゴシック" charset="0"/>
                <a:cs typeface="Franklin Gothic Medium"/>
              </a:rPr>
              <a:t>Cyflwynwyd mesurau TPB wedi eu haddasu ar ffurf eitemau Likert seithpwynt.</a:t>
            </a:r>
            <a:endParaRPr lang="en-US" sz="2400" dirty="0">
              <a:latin typeface="Franklin Gothic Medium"/>
              <a:ea typeface="ＭＳ Ｐゴシック" charset="0"/>
              <a:cs typeface="Franklin Gothic Medium"/>
            </a:endParaRPr>
          </a:p>
          <a:p>
            <a:pPr marL="342900" indent="-342900" rtl="0">
              <a:buClr>
                <a:srgbClr val="C00000"/>
              </a:buClr>
              <a:buFont typeface="Arial" panose="020B0604020202020204" pitchFamily="34" charset="0"/>
              <a:buChar char="•"/>
            </a:pPr>
            <a:endParaRPr lang="en-US" sz="2400" dirty="0">
              <a:latin typeface="Franklin Gothic Medium"/>
              <a:ea typeface="ＭＳ Ｐゴシック" charset="0"/>
              <a:cs typeface="Franklin Gothic Medium"/>
            </a:endParaRPr>
          </a:p>
          <a:p>
            <a:pPr marL="342900" indent="-342900" rtl="0">
              <a:buClr>
                <a:srgbClr val="C00000"/>
              </a:buClr>
              <a:buFont typeface="Arial" panose="020B0604020202020204" pitchFamily="34" charset="0"/>
              <a:buChar char="•"/>
            </a:pPr>
            <a:r>
              <a:rPr lang="cy" sz="2400">
                <a:latin typeface="Franklin Gothic Medium"/>
                <a:ea typeface="ＭＳ Ｐゴシック" charset="0"/>
                <a:cs typeface="Franklin Gothic Medium"/>
              </a:rPr>
              <a:t>Atchweliad fesul cam yn SPSS.</a:t>
            </a:r>
            <a:endParaRPr lang="en-US" sz="2400" dirty="0">
              <a:latin typeface="Franklin Gothic Medium"/>
              <a:ea typeface="ＭＳ Ｐゴシック" charset="0"/>
              <a:cs typeface="Franklin Gothic Medium"/>
            </a:endParaRPr>
          </a:p>
        </p:txBody>
      </p:sp>
      <p:pic>
        <p:nvPicPr>
          <p:cNvPr id="3" name="Llun 2"/>
          <p:cNvPicPr>
            <a:picLocks noChangeAspect="1"/>
          </p:cNvPicPr>
          <p:nvPr/>
        </p:nvPicPr>
        <p:blipFill>
          <a:blip r:embed="rId2"/>
          <a:stretch>
            <a:fillRect/>
          </a:stretch>
        </p:blipFill>
        <p:spPr>
          <a:xfrm>
            <a:off x="4422600" y="2743200"/>
            <a:ext cx="4320346" cy="1979839"/>
          </a:xfrm>
          <a:prstGeom prst="rect">
            <a:avLst/>
          </a:prstGeom>
        </p:spPr>
      </p:pic>
      <p:sp>
        <p:nvSpPr>
          <p:cNvPr id="6" name="Blwch Testun 5"/>
          <p:cNvSpPr txBox="1"/>
          <p:nvPr/>
        </p:nvSpPr>
        <p:spPr>
          <a:xfrm>
            <a:off x="4228957" y="4943578"/>
            <a:ext cx="4347600" cy="369332"/>
          </a:xfrm>
          <a:prstGeom prst="rect">
            <a:avLst/>
          </a:prstGeom>
          <a:noFill/>
        </p:spPr>
        <p:txBody>
          <a:bodyPr wrap="none" rtlCol="0">
            <a:spAutoFit/>
          </a:bodyPr>
          <a:lstStyle/>
          <a:p>
            <a:pPr rtl="0"/>
            <a:r>
              <a:rPr lang="cy" dirty="0">
                <a:latin typeface="Franklin Gothic Medium" panose="020B0603020102020204" pitchFamily="34" charset="0"/>
              </a:rPr>
              <a:t>Damcaniaeth Cynllunio Ymddygiad (Ajzen 1991)</a:t>
            </a:r>
            <a:endParaRPr lang="cy-GB" dirty="0">
              <a:latin typeface="Franklin Gothic Medium" panose="020B0603020102020204" pitchFamily="34" charset="0"/>
            </a:endParaRPr>
          </a:p>
        </p:txBody>
      </p:sp>
    </p:spTree>
    <p:extLst>
      <p:ext uri="{BB962C8B-B14F-4D97-AF65-F5344CB8AC3E}">
        <p14:creationId xmlns:p14="http://schemas.microsoft.com/office/powerpoint/2010/main" val="667572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Methodoleg: Codio a dadansoddi data</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234737"/>
            <a:ext cx="8368873" cy="4893647"/>
          </a:xfrm>
          <a:prstGeom prst="rect">
            <a:avLst/>
          </a:prstGeom>
          <a:noFill/>
          <a:ln w="9525">
            <a:noFill/>
            <a:miter lim="800000"/>
            <a:headEnd/>
            <a:tailEnd/>
          </a:ln>
        </p:spPr>
        <p:txBody>
          <a:bodyPr wrap="square" rtlCol="0">
            <a:spAutoFit/>
          </a:bodyPr>
          <a:lstStyle/>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Codio'r Data Ansoddol</a:t>
            </a:r>
          </a:p>
          <a:p>
            <a:pPr marL="800100" lvl="1" indent="-342900" rtl="0">
              <a:buClr>
                <a:srgbClr val="C00000"/>
              </a:buClr>
              <a:buFont typeface="Arial" panose="020B0604020202020204" pitchFamily="34" charset="0"/>
              <a:buChar char="•"/>
            </a:pPr>
            <a:r>
              <a:rPr lang="cy" sz="2400" dirty="0">
                <a:latin typeface="Franklin Gothic Medium" panose="020B0603020102020204" pitchFamily="34" charset="0"/>
              </a:rPr>
              <a:t>Defnydd yr ymatebwyr o iaith a'u hymagwedd at y Gymraeg yn ystod plentyndod.</a:t>
            </a:r>
          </a:p>
          <a:p>
            <a:pPr marL="800100" lvl="1" indent="-342900" rtl="0">
              <a:buClr>
                <a:srgbClr val="C00000"/>
              </a:buClr>
              <a:buFont typeface="Arial" panose="020B0604020202020204" pitchFamily="34" charset="0"/>
              <a:buChar char="•"/>
            </a:pPr>
            <a:r>
              <a:rPr lang="cy" sz="2400" dirty="0">
                <a:latin typeface="Franklin Gothic Medium" panose="020B0603020102020204" pitchFamily="34" charset="0"/>
              </a:rPr>
              <a:t>Defnydd cyfredol ymatebwyr o iaith â'r teulu estynedig, ac yn eu rhwydweithiau cymdeithasol a'r gymuned ehangach.</a:t>
            </a:r>
          </a:p>
          <a:p>
            <a:pPr marL="800100" lvl="1" indent="-342900" rtl="0">
              <a:buClr>
                <a:srgbClr val="C00000"/>
              </a:buClr>
              <a:buFont typeface="Arial" panose="020B0604020202020204" pitchFamily="34" charset="0"/>
              <a:buChar char="•"/>
            </a:pPr>
            <a:r>
              <a:rPr lang="cy" sz="2400" dirty="0">
                <a:latin typeface="Franklin Gothic Medium" panose="020B0603020102020204" pitchFamily="34" charset="0"/>
              </a:rPr>
              <a:t>Ymddygiad ieithyddol cyfredol y teulu yn y cartref.</a:t>
            </a:r>
          </a:p>
          <a:p>
            <a:pPr marL="800100" lvl="1" indent="-342900" rtl="0">
              <a:buClr>
                <a:srgbClr val="C00000"/>
              </a:buClr>
              <a:buFont typeface="Arial" panose="020B0604020202020204" pitchFamily="34" charset="0"/>
              <a:buChar char="•"/>
            </a:pPr>
            <a:r>
              <a:rPr lang="cy" sz="2400" dirty="0">
                <a:latin typeface="Franklin Gothic Medium" panose="020B0603020102020204" pitchFamily="34" charset="0"/>
              </a:rPr>
              <a:t>Trafodaethau â'r partner, y teulu estynedig, a/neu asiantaethau allanol ynglŷn â defnydd iaith yn y cartref cyn geni'r plentyn ac yn ystod plentyndod cynnar (lle roedd hynny'n berthnasol).</a:t>
            </a:r>
          </a:p>
          <a:p>
            <a:pPr marL="800100" lvl="1" indent="-342900" rtl="0">
              <a:buClr>
                <a:srgbClr val="C00000"/>
              </a:buClr>
              <a:buFont typeface="Arial" panose="020B0604020202020204" pitchFamily="34" charset="0"/>
              <a:buChar char="•"/>
            </a:pPr>
            <a:endParaRPr lang="en-GB" sz="2400" dirty="0">
              <a:latin typeface="Franklin Gothic Medium" panose="020B0603020102020204" pitchFamily="34" charset="0"/>
            </a:endParaRPr>
          </a:p>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Dadansoddiad thematig yn seiliedig ar y codau hyn.</a:t>
            </a:r>
          </a:p>
        </p:txBody>
      </p:sp>
    </p:spTree>
    <p:extLst>
      <p:ext uri="{BB962C8B-B14F-4D97-AF65-F5344CB8AC3E}">
        <p14:creationId xmlns:p14="http://schemas.microsoft.com/office/powerpoint/2010/main" val="1324846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Meintiol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3200876"/>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panose="020B0603020102020204" pitchFamily="34" charset="0"/>
              </a:rPr>
              <a:t>Bron bob amser yn siarad Cymraeg â phlant:</a:t>
            </a:r>
          </a:p>
          <a:p>
            <a:pPr marL="800100" lvl="1"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42 y cant o'r prif ymatebwyr (</a:t>
            </a:r>
            <a:r>
              <a:rPr lang="cy" sz="2400" i="1" dirty="0">
                <a:latin typeface="Franklin Gothic Medium" panose="020B0603020102020204" pitchFamily="34" charset="0"/>
                <a:ea typeface="ＭＳ Ｐゴシック" charset="0"/>
                <a:cs typeface="Franklin Gothic Medium"/>
              </a:rPr>
              <a:t>n=</a:t>
            </a:r>
            <a:r>
              <a:rPr lang="cy" sz="2400" dirty="0">
                <a:latin typeface="Franklin Gothic Medium" panose="020B0603020102020204" pitchFamily="34" charset="0"/>
                <a:ea typeface="ＭＳ Ｐゴシック" charset="0"/>
                <a:cs typeface="Franklin Gothic Medium"/>
              </a:rPr>
              <a:t>25).</a:t>
            </a:r>
          </a:p>
          <a:p>
            <a:pPr marL="800100" lvl="1"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33 y cant o bartneriaid (</a:t>
            </a:r>
            <a:r>
              <a:rPr lang="cy" sz="2400" i="1" dirty="0">
                <a:latin typeface="Franklin Gothic Medium" panose="020B0603020102020204" pitchFamily="34" charset="0"/>
                <a:ea typeface="ＭＳ Ｐゴシック" charset="0"/>
                <a:cs typeface="Franklin Gothic Medium"/>
              </a:rPr>
              <a:t>n=</a:t>
            </a:r>
            <a:r>
              <a:rPr lang="cy" sz="2400" dirty="0">
                <a:latin typeface="Franklin Gothic Medium" panose="020B0603020102020204" pitchFamily="34" charset="0"/>
                <a:ea typeface="ＭＳ Ｐゴシック" charset="0"/>
                <a:cs typeface="Franklin Gothic Medium"/>
              </a:rPr>
              <a:t>11).</a:t>
            </a:r>
          </a:p>
          <a:p>
            <a:pPr marL="800100" lvl="1" indent="-342900" rtl="0">
              <a:buClr>
                <a:srgbClr val="B63241"/>
              </a:buClr>
              <a:buFont typeface="Arial" charset="0"/>
              <a:buChar char="•"/>
              <a:defRPr/>
            </a:pPr>
            <a:endParaRPr lang="en-GB" sz="2400" dirty="0">
              <a:latin typeface="Franklin Gothic Medium" panose="020B0603020102020204" pitchFamily="34" charset="0"/>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Cydberthynas gref rhwng cefndir Cymraeg a throsglwyddo:</a:t>
            </a:r>
          </a:p>
          <a:p>
            <a:pPr marL="800100" lvl="1" indent="-342900" rtl="0">
              <a:buClr>
                <a:srgbClr val="B63241"/>
              </a:buClr>
              <a:buFont typeface="Arial" charset="0"/>
              <a:buChar char="•"/>
              <a:defRPr/>
            </a:pPr>
            <a:r>
              <a:rPr lang="cy" sz="2400" i="1" dirty="0">
                <a:latin typeface="Franklin Gothic Medium" panose="020B0603020102020204" pitchFamily="34" charset="0"/>
              </a:rPr>
              <a:t>r=</a:t>
            </a:r>
            <a:r>
              <a:rPr lang="cy" sz="2400" dirty="0">
                <a:latin typeface="Franklin Gothic Medium" panose="020B0603020102020204" pitchFamily="34" charset="0"/>
              </a:rPr>
              <a:t>0.70 (</a:t>
            </a:r>
            <a:r>
              <a:rPr lang="cy" sz="2400" i="1" dirty="0">
                <a:latin typeface="Franklin Gothic Medium" panose="020B0603020102020204" pitchFamily="34" charset="0"/>
              </a:rPr>
              <a:t>p&lt;</a:t>
            </a:r>
            <a:r>
              <a:rPr lang="cy" sz="2400" dirty="0">
                <a:latin typeface="Franklin Gothic Medium" panose="020B0603020102020204" pitchFamily="34" charset="0"/>
              </a:rPr>
              <a:t>0.01) i brif ymatebwyr</a:t>
            </a:r>
          </a:p>
          <a:p>
            <a:pPr marL="800100" lvl="1" indent="-342900" rtl="0">
              <a:buClr>
                <a:srgbClr val="B63241"/>
              </a:buClr>
              <a:buFont typeface="Arial" charset="0"/>
              <a:buChar char="•"/>
              <a:defRPr/>
            </a:pPr>
            <a:r>
              <a:rPr lang="cy" sz="2400" i="1" dirty="0">
                <a:latin typeface="Franklin Gothic Medium" panose="020B0603020102020204" pitchFamily="34" charset="0"/>
              </a:rPr>
              <a:t>r</a:t>
            </a:r>
            <a:r>
              <a:rPr lang="cy" sz="2400" dirty="0">
                <a:latin typeface="Franklin Gothic Medium" panose="020B0603020102020204" pitchFamily="34" charset="0"/>
              </a:rPr>
              <a:t>=0.76 (</a:t>
            </a:r>
            <a:r>
              <a:rPr lang="cy" sz="2400" i="1" dirty="0">
                <a:latin typeface="Franklin Gothic Medium" panose="020B0603020102020204" pitchFamily="34" charset="0"/>
              </a:rPr>
              <a:t>p</a:t>
            </a:r>
            <a:r>
              <a:rPr lang="cy" sz="2400" dirty="0">
                <a:latin typeface="Franklin Gothic Medium" panose="020B0603020102020204" pitchFamily="34" charset="0"/>
              </a:rPr>
              <a:t>&lt;0.01) i bartneriaid</a:t>
            </a:r>
            <a:endParaRPr lang="en-GB" sz="2400" dirty="0">
              <a:latin typeface="Franklin Gothic Medium" panose="020B0603020102020204" pitchFamily="34" charset="0"/>
              <a:ea typeface="ＭＳ Ｐゴシック" charset="0"/>
              <a:cs typeface="Franklin Gothic Medium"/>
            </a:endParaRPr>
          </a:p>
          <a:p>
            <a:pPr rtl="0">
              <a:buClr>
                <a:srgbClr val="B63241"/>
              </a:buClr>
              <a:defRPr/>
            </a:pPr>
            <a:endParaRPr lang="en-US" sz="1600" dirty="0">
              <a:solidFill>
                <a:schemeClr val="tx1">
                  <a:lumMod val="50000"/>
                  <a:lumOff val="50000"/>
                </a:schemeClr>
              </a:solidFill>
              <a:latin typeface="Franklin Gothic Book"/>
              <a:ea typeface="ＭＳ Ｐゴシック" charset="0"/>
              <a:cs typeface="Franklin Gothic Book"/>
            </a:endParaRPr>
          </a:p>
          <a:p>
            <a:pPr rtl="0">
              <a:buClr>
                <a:srgbClr val="B63241"/>
              </a:buClr>
              <a:defRPr/>
            </a:pPr>
            <a:endParaRPr lang="en-US" sz="1800" dirty="0">
              <a:solidFill>
                <a:srgbClr val="3E6574"/>
              </a:solidFill>
              <a:latin typeface="Franklin Gothic Medium"/>
              <a:ea typeface="ＭＳ Ｐゴシック" charset="0"/>
              <a:cs typeface="Franklin Gothic Medium"/>
            </a:endParaRPr>
          </a:p>
        </p:txBody>
      </p:sp>
    </p:spTree>
    <p:extLst>
      <p:ext uri="{BB962C8B-B14F-4D97-AF65-F5344CB8AC3E}">
        <p14:creationId xmlns:p14="http://schemas.microsoft.com/office/powerpoint/2010/main" val="489534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Meintiol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6278642"/>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a:latin typeface="Franklin Gothic Medium" panose="020B0603020102020204" pitchFamily="34" charset="0"/>
              </a:rPr>
              <a:t>Model atchweliad fesul cam gyda newidynnau seicolegol yn unig (R2=58%):</a:t>
            </a:r>
          </a:p>
          <a:p>
            <a:pPr marL="800100" lvl="1" indent="-342900" rtl="0">
              <a:buClr>
                <a:srgbClr val="B63241"/>
              </a:buClr>
              <a:buFont typeface="Arial" charset="0"/>
              <a:buChar char="•"/>
              <a:defRPr/>
            </a:pPr>
            <a:r>
              <a:rPr lang="cy" sz="2400">
                <a:latin typeface="Franklin Gothic Medium" panose="020B0603020102020204" pitchFamily="34" charset="0"/>
              </a:rPr>
              <a:t>Arfer o ran y Gymraeg</a:t>
            </a:r>
            <a:r>
              <a:rPr lang="cy" sz="2400">
                <a:solidFill>
                  <a:schemeClr val="bg1">
                    <a:lumMod val="65000"/>
                  </a:schemeClr>
                </a:solidFill>
                <a:latin typeface="Franklin Gothic Medium" panose="020B0603020102020204" pitchFamily="34" charset="0"/>
              </a:rPr>
              <a:t>(</a:t>
            </a:r>
            <a:r>
              <a:rPr lang="cy" sz="2400" i="1">
                <a:solidFill>
                  <a:schemeClr val="bg1">
                    <a:lumMod val="65000"/>
                  </a:schemeClr>
                </a:solidFill>
                <a:latin typeface="Franklin Gothic Medium" panose="020B0603020102020204" pitchFamily="34" charset="0"/>
              </a:rPr>
              <a:t>β</a:t>
            </a:r>
            <a:r>
              <a:rPr lang="cy" sz="2400">
                <a:solidFill>
                  <a:schemeClr val="bg1">
                    <a:lumMod val="65000"/>
                  </a:schemeClr>
                </a:solidFill>
                <a:latin typeface="Franklin Gothic Medium" panose="020B0603020102020204" pitchFamily="34" charset="0"/>
              </a:rPr>
              <a:t>=-0.36, </a:t>
            </a:r>
            <a:r>
              <a:rPr lang="cy" sz="2400" i="1">
                <a:solidFill>
                  <a:schemeClr val="bg1">
                    <a:lumMod val="65000"/>
                  </a:schemeClr>
                </a:solidFill>
                <a:latin typeface="Franklin Gothic Medium" panose="020B0603020102020204" pitchFamily="34" charset="0"/>
              </a:rPr>
              <a:t>t</a:t>
            </a:r>
            <a:r>
              <a:rPr lang="cy" sz="2400">
                <a:solidFill>
                  <a:schemeClr val="bg1">
                    <a:lumMod val="65000"/>
                  </a:schemeClr>
                </a:solidFill>
                <a:latin typeface="Franklin Gothic Medium" panose="020B0603020102020204" pitchFamily="34" charset="0"/>
              </a:rPr>
              <a:t>=-1.97, </a:t>
            </a:r>
            <a:r>
              <a:rPr lang="cy" sz="2400" i="1">
                <a:solidFill>
                  <a:schemeClr val="bg1">
                    <a:lumMod val="65000"/>
                  </a:schemeClr>
                </a:solidFill>
                <a:latin typeface="Franklin Gothic Medium" panose="020B0603020102020204" pitchFamily="34" charset="0"/>
              </a:rPr>
              <a:t>p</a:t>
            </a:r>
            <a:r>
              <a:rPr lang="cy" sz="2400">
                <a:solidFill>
                  <a:schemeClr val="bg1">
                    <a:lumMod val="65000"/>
                  </a:schemeClr>
                </a:solidFill>
                <a:latin typeface="Franklin Gothic Medium" panose="020B0603020102020204" pitchFamily="34" charset="0"/>
              </a:rPr>
              <a:t>=0.06)</a:t>
            </a:r>
            <a:r>
              <a:rPr lang="cy" sz="2400">
                <a:latin typeface="Franklin Gothic Medium" panose="020B0603020102020204" pitchFamily="34" charset="0"/>
              </a:rPr>
              <a:t>.</a:t>
            </a:r>
            <a:r>
              <a:rPr lang="cy" sz="2400">
                <a:solidFill>
                  <a:schemeClr val="bg1">
                    <a:lumMod val="65000"/>
                  </a:schemeClr>
                </a:solidFill>
                <a:latin typeface="Franklin Gothic Medium" panose="020B0603020102020204" pitchFamily="34" charset="0"/>
              </a:rPr>
              <a:t> </a:t>
            </a:r>
          </a:p>
          <a:p>
            <a:pPr marL="800100" lvl="1" indent="-342900" rtl="0">
              <a:buClr>
                <a:srgbClr val="B63241"/>
              </a:buClr>
              <a:buFont typeface="Arial" charset="0"/>
              <a:buChar char="•"/>
              <a:defRPr/>
            </a:pPr>
            <a:r>
              <a:rPr lang="cy" sz="2400">
                <a:latin typeface="Franklin Gothic Medium" panose="020B0603020102020204" pitchFamily="34" charset="0"/>
              </a:rPr>
              <a:t>Hunaniaeth o ran y Gymraeg</a:t>
            </a:r>
            <a:r>
              <a:rPr lang="cy" sz="2400">
                <a:solidFill>
                  <a:schemeClr val="bg1">
                    <a:lumMod val="65000"/>
                  </a:schemeClr>
                </a:solidFill>
                <a:latin typeface="Franklin Gothic Medium" panose="020B0603020102020204" pitchFamily="34" charset="0"/>
              </a:rPr>
              <a:t>(</a:t>
            </a:r>
            <a:r>
              <a:rPr lang="cy" sz="2400" i="1">
                <a:solidFill>
                  <a:schemeClr val="bg1">
                    <a:lumMod val="65000"/>
                  </a:schemeClr>
                </a:solidFill>
                <a:latin typeface="Franklin Gothic Medium" panose="020B0603020102020204" pitchFamily="34" charset="0"/>
              </a:rPr>
              <a:t>β</a:t>
            </a:r>
            <a:r>
              <a:rPr lang="cy" sz="2400">
                <a:solidFill>
                  <a:schemeClr val="bg1">
                    <a:lumMod val="65000"/>
                  </a:schemeClr>
                </a:solidFill>
                <a:latin typeface="Franklin Gothic Medium" panose="020B0603020102020204" pitchFamily="34" charset="0"/>
              </a:rPr>
              <a:t>=-0.27, </a:t>
            </a:r>
            <a:r>
              <a:rPr lang="cy" sz="2400" i="1">
                <a:solidFill>
                  <a:schemeClr val="bg1">
                    <a:lumMod val="65000"/>
                  </a:schemeClr>
                </a:solidFill>
                <a:latin typeface="Franklin Gothic Medium" panose="020B0603020102020204" pitchFamily="34" charset="0"/>
              </a:rPr>
              <a:t>t</a:t>
            </a:r>
            <a:r>
              <a:rPr lang="cy" sz="2400">
                <a:solidFill>
                  <a:schemeClr val="bg1">
                    <a:lumMod val="65000"/>
                  </a:schemeClr>
                </a:solidFill>
                <a:latin typeface="Franklin Gothic Medium" panose="020B0603020102020204" pitchFamily="34" charset="0"/>
              </a:rPr>
              <a:t>=-1.74, </a:t>
            </a:r>
            <a:r>
              <a:rPr lang="cy" sz="2400" i="1">
                <a:solidFill>
                  <a:schemeClr val="bg1">
                    <a:lumMod val="65000"/>
                  </a:schemeClr>
                </a:solidFill>
                <a:latin typeface="Franklin Gothic Medium" panose="020B0603020102020204" pitchFamily="34" charset="0"/>
              </a:rPr>
              <a:t>p</a:t>
            </a:r>
            <a:r>
              <a:rPr lang="cy" sz="2400">
                <a:solidFill>
                  <a:schemeClr val="bg1">
                    <a:lumMod val="65000"/>
                  </a:schemeClr>
                </a:solidFill>
                <a:latin typeface="Franklin Gothic Medium" panose="020B0603020102020204" pitchFamily="34" charset="0"/>
              </a:rPr>
              <a:t>=0.09)</a:t>
            </a:r>
            <a:r>
              <a:rPr lang="cy" sz="2400">
                <a:latin typeface="Franklin Gothic Medium" panose="020B0603020102020204" pitchFamily="34" charset="0"/>
              </a:rPr>
              <a:t>.</a:t>
            </a:r>
            <a:endParaRPr lang="en-GB" sz="2400" dirty="0">
              <a:solidFill>
                <a:schemeClr val="bg1">
                  <a:lumMod val="65000"/>
                </a:schemeClr>
              </a:solidFill>
              <a:latin typeface="Franklin Gothic Medium" panose="020B0603020102020204" pitchFamily="34" charset="0"/>
            </a:endParaRPr>
          </a:p>
          <a:p>
            <a:pPr marL="800100" lvl="1" indent="-342900" rtl="0">
              <a:buClr>
                <a:srgbClr val="B63241"/>
              </a:buClr>
              <a:buFont typeface="Arial" charset="0"/>
              <a:buChar char="•"/>
              <a:defRPr/>
            </a:pPr>
            <a:endParaRPr lang="en-GB" sz="2400" dirty="0">
              <a:solidFill>
                <a:schemeClr val="tx1">
                  <a:lumMod val="50000"/>
                  <a:lumOff val="50000"/>
                </a:schemeClr>
              </a:solidFill>
              <a:latin typeface="Franklin Gothic Medium" panose="020B0603020102020204" pitchFamily="34" charset="0"/>
              <a:ea typeface="ＭＳ Ｐゴシック" charset="0"/>
              <a:cs typeface="Franklin Gothic Book"/>
            </a:endParaRPr>
          </a:p>
          <a:p>
            <a:pPr marL="342900" indent="-342900" rtl="0">
              <a:buClr>
                <a:srgbClr val="B63241"/>
              </a:buClr>
              <a:buFont typeface="Arial" charset="0"/>
              <a:buChar char="•"/>
              <a:defRPr/>
            </a:pPr>
            <a:r>
              <a:rPr lang="cy" sz="2400">
                <a:latin typeface="Franklin Gothic Medium" panose="020B0603020102020204" pitchFamily="34" charset="0"/>
              </a:rPr>
              <a:t>Modelu Atchweliad gyda newidynnau cymdeithasol a seicolegol:</a:t>
            </a:r>
          </a:p>
          <a:p>
            <a:pPr marL="800100" lvl="1" indent="-342900" rtl="0">
              <a:buClr>
                <a:srgbClr val="B63241"/>
              </a:buClr>
              <a:buFont typeface="Arial" charset="0"/>
              <a:buChar char="•"/>
              <a:defRPr/>
            </a:pPr>
            <a:r>
              <a:rPr lang="cy" sz="2400">
                <a:latin typeface="Franklin Gothic Medium" panose="020B0603020102020204" pitchFamily="34" charset="0"/>
              </a:rPr>
              <a:t>Rhyw y rhiant</a:t>
            </a:r>
            <a:r>
              <a:rPr lang="cy" sz="2400" i="1">
                <a:solidFill>
                  <a:schemeClr val="bg1">
                    <a:lumMod val="65000"/>
                  </a:schemeClr>
                </a:solidFill>
                <a:latin typeface="Franklin Gothic Medium" panose="020B0603020102020204" pitchFamily="34" charset="0"/>
              </a:rPr>
              <a:t>(β=-</a:t>
            </a:r>
            <a:r>
              <a:rPr lang="cy" sz="2400">
                <a:solidFill>
                  <a:schemeClr val="bg1">
                    <a:lumMod val="65000"/>
                  </a:schemeClr>
                </a:solidFill>
                <a:latin typeface="Franklin Gothic Medium" panose="020B0603020102020204" pitchFamily="34" charset="0"/>
              </a:rPr>
              <a:t>0.37</a:t>
            </a:r>
            <a:r>
              <a:rPr lang="cy" sz="2400" i="1">
                <a:solidFill>
                  <a:schemeClr val="bg1">
                    <a:lumMod val="65000"/>
                  </a:schemeClr>
                </a:solidFill>
                <a:latin typeface="Franklin Gothic Medium" panose="020B0603020102020204" pitchFamily="34" charset="0"/>
              </a:rPr>
              <a:t>, t=-</a:t>
            </a:r>
            <a:r>
              <a:rPr lang="cy" sz="2400">
                <a:solidFill>
                  <a:schemeClr val="bg1">
                    <a:lumMod val="65000"/>
                  </a:schemeClr>
                </a:solidFill>
                <a:latin typeface="Franklin Gothic Medium" panose="020B0603020102020204" pitchFamily="34" charset="0"/>
              </a:rPr>
              <a:t>2.08</a:t>
            </a:r>
            <a:r>
              <a:rPr lang="cy" sz="2400" i="1">
                <a:solidFill>
                  <a:schemeClr val="bg1">
                    <a:lumMod val="65000"/>
                  </a:schemeClr>
                </a:solidFill>
                <a:latin typeface="Franklin Gothic Medium" panose="020B0603020102020204" pitchFamily="34" charset="0"/>
              </a:rPr>
              <a:t>, p=</a:t>
            </a:r>
            <a:r>
              <a:rPr lang="cy" sz="2400">
                <a:solidFill>
                  <a:schemeClr val="bg1">
                    <a:lumMod val="65000"/>
                  </a:schemeClr>
                </a:solidFill>
                <a:latin typeface="Franklin Gothic Medium" panose="020B0603020102020204" pitchFamily="34" charset="0"/>
              </a:rPr>
              <a:t>0.05</a:t>
            </a:r>
            <a:r>
              <a:rPr lang="cy" sz="2400" i="1">
                <a:solidFill>
                  <a:schemeClr val="bg1">
                    <a:lumMod val="65000"/>
                  </a:schemeClr>
                </a:solidFill>
                <a:latin typeface="Franklin Gothic Medium" panose="020B0603020102020204" pitchFamily="34" charset="0"/>
              </a:rPr>
              <a:t>)</a:t>
            </a:r>
            <a:r>
              <a:rPr lang="cy" sz="2400" i="1">
                <a:latin typeface="Franklin Gothic Medium" panose="020B0603020102020204" pitchFamily="34" charset="0"/>
              </a:rPr>
              <a:t>.</a:t>
            </a:r>
            <a:r>
              <a:rPr lang="cy" sz="2400">
                <a:solidFill>
                  <a:schemeClr val="bg2"/>
                </a:solidFill>
              </a:rPr>
              <a:t> </a:t>
            </a:r>
            <a:endParaRPr lang="en-GB" sz="2400" dirty="0">
              <a:solidFill>
                <a:schemeClr val="bg2"/>
              </a:solidFill>
              <a:latin typeface="Franklin Gothic Medium" panose="020B0603020102020204" pitchFamily="34" charset="0"/>
            </a:endParaRPr>
          </a:p>
          <a:p>
            <a:pPr marL="800100" lvl="1" indent="-342900" rtl="0">
              <a:buClr>
                <a:srgbClr val="B63241"/>
              </a:buClr>
              <a:buFont typeface="Arial" charset="0"/>
              <a:buChar char="•"/>
              <a:defRPr/>
            </a:pPr>
            <a:r>
              <a:rPr lang="cy" sz="2400">
                <a:latin typeface="Franklin Gothic Medium" panose="020B0603020102020204" pitchFamily="34" charset="0"/>
              </a:rPr>
              <a:t>Cefndir ieithyddol</a:t>
            </a:r>
            <a:r>
              <a:rPr lang="cy" sz="2400">
                <a:solidFill>
                  <a:schemeClr val="bg1">
                    <a:lumMod val="65000"/>
                  </a:schemeClr>
                </a:solidFill>
                <a:latin typeface="Franklin Gothic Medium" panose="020B0603020102020204" pitchFamily="34" charset="0"/>
              </a:rPr>
              <a:t>(</a:t>
            </a:r>
            <a:r>
              <a:rPr lang="cy" sz="2400" i="1">
                <a:solidFill>
                  <a:schemeClr val="bg1">
                    <a:lumMod val="65000"/>
                  </a:schemeClr>
                </a:solidFill>
                <a:latin typeface="Franklin Gothic Medium" panose="020B0603020102020204" pitchFamily="34" charset="0"/>
              </a:rPr>
              <a:t>β</a:t>
            </a:r>
            <a:r>
              <a:rPr lang="cy" sz="2400">
                <a:solidFill>
                  <a:schemeClr val="bg1">
                    <a:lumMod val="65000"/>
                  </a:schemeClr>
                </a:solidFill>
                <a:latin typeface="Franklin Gothic Medium" panose="020B0603020102020204" pitchFamily="34" charset="0"/>
              </a:rPr>
              <a:t>=-0.42, </a:t>
            </a:r>
            <a:r>
              <a:rPr lang="cy" sz="2400" i="1">
                <a:solidFill>
                  <a:schemeClr val="bg1">
                    <a:lumMod val="65000"/>
                  </a:schemeClr>
                </a:solidFill>
                <a:latin typeface="Franklin Gothic Medium" panose="020B0603020102020204" pitchFamily="34" charset="0"/>
              </a:rPr>
              <a:t>t</a:t>
            </a:r>
            <a:r>
              <a:rPr lang="cy" sz="2400">
                <a:solidFill>
                  <a:schemeClr val="bg1">
                    <a:lumMod val="65000"/>
                  </a:schemeClr>
                </a:solidFill>
                <a:latin typeface="Franklin Gothic Medium" panose="020B0603020102020204" pitchFamily="34" charset="0"/>
              </a:rPr>
              <a:t>=-2.79, </a:t>
            </a:r>
            <a:r>
              <a:rPr lang="cy" sz="2400" i="1">
                <a:solidFill>
                  <a:schemeClr val="bg1">
                    <a:lumMod val="65000"/>
                  </a:schemeClr>
                </a:solidFill>
                <a:latin typeface="Franklin Gothic Medium" panose="020B0603020102020204" pitchFamily="34" charset="0"/>
              </a:rPr>
              <a:t>p</a:t>
            </a:r>
            <a:r>
              <a:rPr lang="cy" sz="2400">
                <a:solidFill>
                  <a:schemeClr val="bg1">
                    <a:lumMod val="65000"/>
                  </a:schemeClr>
                </a:solidFill>
                <a:latin typeface="Franklin Gothic Medium" panose="020B0603020102020204" pitchFamily="34" charset="0"/>
              </a:rPr>
              <a:t>=0.01)</a:t>
            </a:r>
            <a:r>
              <a:rPr lang="cy" sz="2400">
                <a:latin typeface="Franklin Gothic Medium" panose="020B0603020102020204" pitchFamily="34" charset="0"/>
              </a:rPr>
              <a:t>.</a:t>
            </a:r>
            <a:endParaRPr lang="en-GB" sz="2400" dirty="0">
              <a:solidFill>
                <a:schemeClr val="bg1">
                  <a:lumMod val="65000"/>
                </a:schemeClr>
              </a:solidFill>
              <a:latin typeface="Franklin Gothic Medium" panose="020B0603020102020204" pitchFamily="34" charset="0"/>
            </a:endParaRPr>
          </a:p>
          <a:p>
            <a:pPr marL="800100" lvl="1" indent="-342900" rtl="0">
              <a:buClr>
                <a:srgbClr val="B63241"/>
              </a:buClr>
              <a:buFont typeface="Arial" charset="0"/>
              <a:buChar char="•"/>
              <a:defRPr/>
            </a:pPr>
            <a:r>
              <a:rPr lang="cy" sz="2400">
                <a:latin typeface="Franklin Gothic Medium" panose="020B0603020102020204" pitchFamily="34" charset="0"/>
              </a:rPr>
              <a:t>Rhanbarth</a:t>
            </a:r>
            <a:r>
              <a:rPr lang="cy" sz="2400">
                <a:solidFill>
                  <a:schemeClr val="bg1">
                    <a:lumMod val="65000"/>
                  </a:schemeClr>
                </a:solidFill>
                <a:latin typeface="Franklin Gothic Medium" panose="020B0603020102020204" pitchFamily="34" charset="0"/>
              </a:rPr>
              <a:t>(</a:t>
            </a:r>
            <a:r>
              <a:rPr lang="cy" sz="2400" i="1">
                <a:solidFill>
                  <a:schemeClr val="bg1">
                    <a:lumMod val="65000"/>
                  </a:schemeClr>
                </a:solidFill>
                <a:latin typeface="Franklin Gothic Medium" panose="020B0603020102020204" pitchFamily="34" charset="0"/>
              </a:rPr>
              <a:t>β</a:t>
            </a:r>
            <a:r>
              <a:rPr lang="cy" sz="2400">
                <a:solidFill>
                  <a:schemeClr val="bg1">
                    <a:lumMod val="65000"/>
                  </a:schemeClr>
                </a:solidFill>
                <a:latin typeface="Franklin Gothic Medium" panose="020B0603020102020204" pitchFamily="34" charset="0"/>
              </a:rPr>
              <a:t>=-0.57, </a:t>
            </a:r>
            <a:r>
              <a:rPr lang="cy" sz="2400" i="1">
                <a:solidFill>
                  <a:schemeClr val="bg1">
                    <a:lumMod val="65000"/>
                  </a:schemeClr>
                </a:solidFill>
                <a:latin typeface="Franklin Gothic Medium" panose="020B0603020102020204" pitchFamily="34" charset="0"/>
              </a:rPr>
              <a:t>t</a:t>
            </a:r>
            <a:r>
              <a:rPr lang="cy" sz="2400">
                <a:solidFill>
                  <a:schemeClr val="bg1">
                    <a:lumMod val="65000"/>
                  </a:schemeClr>
                </a:solidFill>
                <a:latin typeface="Franklin Gothic Medium" panose="020B0603020102020204" pitchFamily="34" charset="0"/>
              </a:rPr>
              <a:t>=-3.90, </a:t>
            </a:r>
            <a:r>
              <a:rPr lang="cy" sz="2400" i="1">
                <a:solidFill>
                  <a:schemeClr val="bg1">
                    <a:lumMod val="65000"/>
                  </a:schemeClr>
                </a:solidFill>
                <a:latin typeface="Franklin Gothic Medium" panose="020B0603020102020204" pitchFamily="34" charset="0"/>
              </a:rPr>
              <a:t>p</a:t>
            </a:r>
            <a:r>
              <a:rPr lang="cy" sz="2400">
                <a:solidFill>
                  <a:schemeClr val="bg1">
                    <a:lumMod val="65000"/>
                  </a:schemeClr>
                </a:solidFill>
                <a:latin typeface="Franklin Gothic Medium" panose="020B0603020102020204" pitchFamily="34" charset="0"/>
              </a:rPr>
              <a:t>&lt;0.001)</a:t>
            </a:r>
            <a:r>
              <a:rPr lang="cy" sz="2400">
                <a:latin typeface="Franklin Gothic Medium" panose="020B0603020102020204" pitchFamily="34" charset="0"/>
              </a:rPr>
              <a:t>.</a:t>
            </a:r>
            <a:r>
              <a:rPr lang="cy" sz="2400">
                <a:solidFill>
                  <a:schemeClr val="bg1">
                    <a:lumMod val="65000"/>
                  </a:schemeClr>
                </a:solidFill>
                <a:latin typeface="Franklin Gothic Medium" panose="020B0603020102020204" pitchFamily="34" charset="0"/>
              </a:rPr>
              <a:t> </a:t>
            </a:r>
          </a:p>
          <a:p>
            <a:pPr marL="800100" lvl="1" indent="-342900" rtl="0">
              <a:buClr>
                <a:srgbClr val="B63241"/>
              </a:buClr>
              <a:buFont typeface="Arial" charset="0"/>
              <a:buChar char="•"/>
              <a:defRPr/>
            </a:pPr>
            <a:endParaRPr lang="en-GB" sz="2400" dirty="0">
              <a:latin typeface="Franklin Gothic Medium" panose="020B0603020102020204" pitchFamily="34" charset="0"/>
            </a:endParaRPr>
          </a:p>
          <a:p>
            <a:pPr marL="342900" indent="-342900" rtl="0">
              <a:buClr>
                <a:srgbClr val="B63241"/>
              </a:buClr>
              <a:buFont typeface="Arial" charset="0"/>
              <a:buChar char="•"/>
              <a:defRPr/>
            </a:pPr>
            <a:r>
              <a:rPr lang="cy" sz="2400">
                <a:latin typeface="Franklin Gothic Medium" panose="020B0603020102020204" pitchFamily="34" charset="0"/>
              </a:rPr>
              <a:t>Modelu Atchweliad olaf yn cynnwys yr holl newidynnau (R2=88%): </a:t>
            </a:r>
          </a:p>
          <a:p>
            <a:pPr marL="800100" lvl="1" indent="-342900" rtl="0">
              <a:buClr>
                <a:srgbClr val="B63241"/>
              </a:buClr>
              <a:buFont typeface="Arial" charset="0"/>
              <a:buChar char="•"/>
              <a:defRPr/>
            </a:pPr>
            <a:r>
              <a:rPr lang="cy" sz="2400">
                <a:latin typeface="Franklin Gothic Medium" panose="020B0603020102020204" pitchFamily="34" charset="0"/>
              </a:rPr>
              <a:t>Nid oes newidynnau yn cyrraedd arwyddocâd ar </a:t>
            </a:r>
            <a:r>
              <a:rPr lang="cy" sz="2400" i="1">
                <a:latin typeface="Franklin Gothic Medium" panose="020B0603020102020204" pitchFamily="34" charset="0"/>
              </a:rPr>
              <a:t>p=</a:t>
            </a:r>
            <a:r>
              <a:rPr lang="cy" sz="2400">
                <a:latin typeface="Franklin Gothic Medium" panose="020B0603020102020204" pitchFamily="34" charset="0"/>
              </a:rPr>
              <a:t>0.05.</a:t>
            </a:r>
            <a:endParaRPr lang="en-GB" sz="2400" dirty="0">
              <a:latin typeface="Franklin Gothic Medium" panose="020B0603020102020204" pitchFamily="34" charset="0"/>
            </a:endParaRPr>
          </a:p>
          <a:p>
            <a:pPr marL="342900" indent="-342900" rtl="0">
              <a:buClr>
                <a:srgbClr val="B63241"/>
              </a:buClr>
              <a:buFont typeface="Arial" charset="0"/>
              <a:buChar char="•"/>
              <a:defRPr/>
            </a:pPr>
            <a:endParaRPr lang="en-GB" sz="2400" dirty="0">
              <a:solidFill>
                <a:schemeClr val="tx1">
                  <a:lumMod val="50000"/>
                  <a:lumOff val="50000"/>
                </a:schemeClr>
              </a:solidFill>
              <a:latin typeface="Franklin Gothic Medium" panose="020B0603020102020204" pitchFamily="34" charset="0"/>
              <a:ea typeface="ＭＳ Ｐゴシック" charset="0"/>
              <a:cs typeface="Franklin Gothic Book"/>
            </a:endParaRPr>
          </a:p>
          <a:p>
            <a:pPr marL="342900" indent="-342900" rtl="0">
              <a:buClr>
                <a:srgbClr val="B63241"/>
              </a:buClr>
              <a:buFont typeface="Arial" charset="0"/>
              <a:buChar char="•"/>
              <a:defRPr/>
            </a:pPr>
            <a:endParaRPr lang="en-GB" sz="2400" dirty="0">
              <a:latin typeface="Franklin Gothic Medium" panose="020B0603020102020204" pitchFamily="34" charset="0"/>
              <a:ea typeface="ＭＳ Ｐゴシック" charset="0"/>
              <a:cs typeface="Franklin Gothic Book"/>
            </a:endParaRPr>
          </a:p>
          <a:p>
            <a:pPr rtl="0">
              <a:buClr>
                <a:srgbClr val="B63241"/>
              </a:buClr>
              <a:defRPr/>
            </a:pPr>
            <a:endParaRPr lang="en-US" sz="1800" dirty="0">
              <a:solidFill>
                <a:srgbClr val="3E6574"/>
              </a:solidFill>
              <a:latin typeface="Franklin Gothic Medium"/>
              <a:ea typeface="ＭＳ Ｐゴシック" charset="0"/>
              <a:cs typeface="Franklin Gothic Medium"/>
            </a:endParaRPr>
          </a:p>
        </p:txBody>
      </p:sp>
    </p:spTree>
    <p:extLst>
      <p:ext uri="{BB962C8B-B14F-4D97-AF65-F5344CB8AC3E}">
        <p14:creationId xmlns:p14="http://schemas.microsoft.com/office/powerpoint/2010/main" val="4085633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3754874"/>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Trosglwyddo'r Gymraeg i blant fel ymddygiad anymwybodol gan ymatebwyr</a:t>
            </a:r>
          </a:p>
          <a:p>
            <a:pPr marL="342900" indent="-342900" rtl="0">
              <a:buFont typeface="Arial" charset="0"/>
              <a:buChar char="•"/>
            </a:pPr>
            <a:endParaRPr lang="cy-GB" sz="2400" dirty="0">
              <a:latin typeface="Franklin Gothic Medium" charset="0"/>
              <a:ea typeface="Franklin Gothic Medium" charset="0"/>
              <a:cs typeface="Franklin Gothic Medium" charset="0"/>
            </a:endParaRPr>
          </a:p>
          <a:p>
            <a:pPr rtl="0"/>
            <a:r>
              <a:rPr lang="cy" sz="2200" dirty="0">
                <a:latin typeface="Franklin Gothic Medium" charset="0"/>
                <a:ea typeface="Franklin Gothic Medium" charset="0"/>
                <a:cs typeface="Franklin Gothic Medium" charset="0"/>
              </a:rPr>
              <a:t>'Mae bob dim yn fy mywyd i wedi bod drwy'r Gymraeg—mae fy addysg i wedi bod trwy'r Gymraeg, ac wedyn mae fy ngwaith i wedi bod trwy'r Gymraeg, ac mae fy ngŵr i'n Gymraeg, mae fy mhlant i'n Gymraeg felly dydi hi ddim yn rhywbeth dwi wedi gwneud yn 'conscious' er mwyn cael gwaith… mae jyst wastad wedi bod yna'. </a:t>
            </a:r>
          </a:p>
          <a:p>
            <a:pPr rtl="0"/>
            <a:r>
              <a:rPr lang="cy" sz="2200" dirty="0">
                <a:latin typeface="Franklin Gothic Medium" charset="0"/>
                <a:ea typeface="Franklin Gothic Medium" charset="0"/>
                <a:cs typeface="Franklin Gothic Medium" charset="0"/>
              </a:rPr>
              <a:t>— Mam, Gwynedd.</a:t>
            </a:r>
            <a:endParaRPr lang="en-US" sz="2200" dirty="0">
              <a:latin typeface="Franklin Gothic Medium" charset="0"/>
              <a:ea typeface="Franklin Gothic Medium" charset="0"/>
              <a:cs typeface="Franklin Gothic Medium" charset="0"/>
            </a:endParaRPr>
          </a:p>
          <a:p>
            <a:pPr rtl="0">
              <a:buClr>
                <a:srgbClr val="B63241"/>
              </a:buClr>
              <a:defRPr/>
            </a:pPr>
            <a:endParaRPr lang="en-US" sz="1600" dirty="0">
              <a:solidFill>
                <a:schemeClr val="tx1">
                  <a:lumMod val="50000"/>
                  <a:lumOff val="50000"/>
                </a:schemeClr>
              </a:solidFill>
              <a:latin typeface="Franklin Gothic Book"/>
              <a:ea typeface="ＭＳ Ｐゴシック" charset="0"/>
              <a:cs typeface="Franklin Gothic Book"/>
            </a:endParaRPr>
          </a:p>
          <a:p>
            <a:pPr rtl="0">
              <a:buClr>
                <a:srgbClr val="B63241"/>
              </a:buClr>
              <a:defRPr/>
            </a:pPr>
            <a:endParaRPr lang="en-US" sz="1800" dirty="0">
              <a:solidFill>
                <a:srgbClr val="3E6574"/>
              </a:solidFill>
              <a:latin typeface="Franklin Gothic Medium"/>
              <a:ea typeface="ＭＳ Ｐゴシック" charset="0"/>
              <a:cs typeface="Franklin Gothic Medium"/>
            </a:endParaRPr>
          </a:p>
        </p:txBody>
      </p:sp>
    </p:spTree>
    <p:extLst>
      <p:ext uri="{BB962C8B-B14F-4D97-AF65-F5344CB8AC3E}">
        <p14:creationId xmlns:p14="http://schemas.microsoft.com/office/powerpoint/2010/main" val="612159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etryal 12"/>
          <p:cNvSpPr>
            <a:spLocks noChangeArrowheads="1"/>
          </p:cNvSpPr>
          <p:nvPr/>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a:solidFill>
                <a:prstClr val="black"/>
              </a:solidFill>
              <a:latin typeface="Arial Rounded MT Bold" panose="020F0704030504030204" pitchFamily="34" charset="0"/>
            </a:endParaRPr>
          </a:p>
        </p:txBody>
      </p:sp>
      <p:pic>
        <p:nvPicPr>
          <p:cNvPr id="2052" name="Llun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itl 1"/>
          <p:cNvSpPr txBox="1">
            <a:spLocks/>
          </p:cNvSpPr>
          <p:nvPr/>
        </p:nvSpPr>
        <p:spPr>
          <a:xfrm>
            <a:off x="467544" y="260648"/>
            <a:ext cx="7632848" cy="8280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a:lstStyle>
          <a:p>
            <a:pPr defTabSz="914400">
              <a:defRPr/>
            </a:pPr>
            <a:r>
              <a:rPr lang="cy-GB" sz="3200" b="1" kern="0" dirty="0" smtClean="0">
                <a:solidFill>
                  <a:srgbClr val="33BDFB"/>
                </a:solidFill>
                <a:cs typeface="Arial" panose="020B0604020202020204" pitchFamily="34" charset="0"/>
              </a:rPr>
              <a:t>Cymraeg 2050 – Thema 1</a:t>
            </a:r>
            <a:endParaRPr lang="cy-GB" sz="3200" b="1" kern="0" dirty="0">
              <a:solidFill>
                <a:srgbClr val="33BDFB"/>
              </a:solidFill>
              <a:cs typeface="Arial" panose="020B0604020202020204" pitchFamily="34" charset="0"/>
            </a:endParaRPr>
          </a:p>
        </p:txBody>
      </p:sp>
      <p:sp>
        <p:nvSpPr>
          <p:cNvPr id="8" name="Content Placeholder 2"/>
          <p:cNvSpPr>
            <a:spLocks noGrp="1"/>
          </p:cNvSpPr>
          <p:nvPr>
            <p:ph idx="1"/>
          </p:nvPr>
        </p:nvSpPr>
        <p:spPr>
          <a:xfrm>
            <a:off x="457200" y="1324303"/>
            <a:ext cx="8229600" cy="3976905"/>
          </a:xfrm>
        </p:spPr>
        <p:txBody>
          <a:bodyPr>
            <a:normAutofit/>
          </a:bodyPr>
          <a:lstStyle/>
          <a:p>
            <a:pPr marL="0" indent="0">
              <a:buNone/>
            </a:pPr>
            <a:r>
              <a:rPr lang="cy-GB" dirty="0" smtClean="0">
                <a:latin typeface="Arial Rounded MT Bold" panose="020F0704030504030204" pitchFamily="34" charset="0"/>
                <a:cs typeface="Arial" panose="020B0604020202020204" pitchFamily="34" charset="0"/>
              </a:rPr>
              <a:t>Cynyddu nifer y siaradwyr Cymraeg drwy…</a:t>
            </a:r>
          </a:p>
          <a:p>
            <a:pPr>
              <a:buFont typeface="Wingdings" panose="05000000000000000000" pitchFamily="2" charset="2"/>
              <a:buChar char="§"/>
            </a:pPr>
            <a:r>
              <a:rPr lang="cy-GB" dirty="0" smtClean="0">
                <a:latin typeface="Arial Rounded MT Bold" panose="020F0704030504030204" pitchFamily="34" charset="0"/>
                <a:cs typeface="Arial" panose="020B0604020202020204" pitchFamily="34" charset="0"/>
              </a:rPr>
              <a:t>drosglwyddo’r Gymraeg</a:t>
            </a:r>
          </a:p>
          <a:p>
            <a:pPr>
              <a:buFont typeface="Wingdings" panose="05000000000000000000" pitchFamily="2" charset="2"/>
              <a:buChar char="§"/>
            </a:pPr>
            <a:r>
              <a:rPr lang="cy-GB" dirty="0" smtClean="0">
                <a:latin typeface="Arial Rounded MT Bold" panose="020F0704030504030204" pitchFamily="34" charset="0"/>
                <a:cs typeface="Arial" panose="020B0604020202020204" pitchFamily="34" charset="0"/>
              </a:rPr>
              <a:t>datblygu a chynnal sgiliau drwy addysg a hyfforddiant</a:t>
            </a:r>
          </a:p>
        </p:txBody>
      </p:sp>
    </p:spTree>
    <p:extLst>
      <p:ext uri="{BB962C8B-B14F-4D97-AF65-F5344CB8AC3E}">
        <p14:creationId xmlns:p14="http://schemas.microsoft.com/office/powerpoint/2010/main" val="2200509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3323987"/>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Cynyddu'r defnydd o Saesneg mewn cartref Cymraeg:</a:t>
            </a:r>
          </a:p>
          <a:p>
            <a:pPr marL="342900" indent="-342900" rtl="0">
              <a:buFont typeface="Arial" charset="0"/>
              <a:buChar char="•"/>
            </a:pPr>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'Dwi'n meddwl fod o'n bwysig bo' nhw'n siarad Saesneg hefyd achos mae'r gymdeithas fel mae hi yn ddwyieithog so yr unig anfantais dwi'n teimlo bo' fi di gael ydi bo fi ddim yn </a:t>
            </a:r>
            <a:r>
              <a:rPr lang="cy" sz="2400" i="1" dirty="0">
                <a:latin typeface="Franklin Gothic Medium" charset="0"/>
                <a:ea typeface="Franklin Gothic Medium" charset="0"/>
                <a:cs typeface="Franklin Gothic Medium" charset="0"/>
              </a:rPr>
              <a:t>confident</a:t>
            </a:r>
            <a:r>
              <a:rPr lang="cy" sz="2400" dirty="0">
                <a:latin typeface="Franklin Gothic Medium" charset="0"/>
                <a:ea typeface="Franklin Gothic Medium" charset="0"/>
                <a:cs typeface="Franklin Gothic Medium" charset="0"/>
              </a:rPr>
              <a:t> yn siarad Saesneg'. </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a:t>
            </a:r>
            <a:r>
              <a:rPr lang="cy-GB" sz="2400" dirty="0">
                <a:latin typeface="Franklin Gothic Medium" charset="0"/>
                <a:ea typeface="Franklin Gothic Medium" charset="0"/>
                <a:cs typeface="Franklin Gothic Medium" charset="0"/>
              </a:rPr>
              <a:t>Mam</a:t>
            </a:r>
            <a:r>
              <a:rPr lang="cy" sz="2400" dirty="0">
                <a:latin typeface="Franklin Gothic Medium" charset="0"/>
                <a:ea typeface="Franklin Gothic Medium" charset="0"/>
                <a:cs typeface="Franklin Gothic Medium" charset="0"/>
              </a:rPr>
              <a:t>, Ynys Môn.</a:t>
            </a:r>
            <a:endParaRPr lang="en-US" sz="2400" dirty="0">
              <a:solidFill>
                <a:schemeClr val="tx1">
                  <a:lumMod val="50000"/>
                  <a:lumOff val="50000"/>
                </a:schemeClr>
              </a:solidFill>
              <a:latin typeface="Franklin Gothic Medium" charset="0"/>
              <a:ea typeface="Franklin Gothic Medium" charset="0"/>
              <a:cs typeface="Franklin Gothic Medium" charset="0"/>
            </a:endParaRPr>
          </a:p>
          <a:p>
            <a:pPr rtl="0">
              <a:buClr>
                <a:srgbClr val="B63241"/>
              </a:buClr>
              <a:defRPr/>
            </a:pPr>
            <a:endParaRPr lang="en-US" sz="1800" dirty="0">
              <a:solidFill>
                <a:srgbClr val="3E6574"/>
              </a:solidFill>
              <a:latin typeface="Franklin Gothic Medium"/>
              <a:ea typeface="ＭＳ Ｐゴシック" charset="0"/>
              <a:cs typeface="Franklin Gothic Medium"/>
            </a:endParaRPr>
          </a:p>
        </p:txBody>
      </p:sp>
    </p:spTree>
    <p:extLst>
      <p:ext uri="{BB962C8B-B14F-4D97-AF65-F5344CB8AC3E}">
        <p14:creationId xmlns:p14="http://schemas.microsoft.com/office/powerpoint/2010/main" val="2059062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10409"/>
            <a:ext cx="8368873" cy="2723823"/>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Trafodaethau ynghylch trosglwyddo teulu anghyfiaith:</a:t>
            </a:r>
          </a:p>
          <a:p>
            <a:pPr marL="342900" indent="-342900" rtl="0">
              <a:buFont typeface="Arial" charset="0"/>
              <a:buChar char="•"/>
            </a:pPr>
            <a:endParaRPr lang="cy-GB" sz="2100" dirty="0">
              <a:latin typeface="Franklin Gothic Medium" charset="0"/>
              <a:ea typeface="Franklin Gothic Medium" charset="0"/>
              <a:cs typeface="Franklin Gothic Medium" charset="0"/>
            </a:endParaRPr>
          </a:p>
          <a:p>
            <a:pPr rtl="0"/>
            <a:r>
              <a:rPr lang="cy" sz="2100" dirty="0">
                <a:latin typeface="Franklin Gothic Medium" charset="0"/>
                <a:ea typeface="Franklin Gothic Medium" charset="0"/>
                <a:cs typeface="Franklin Gothic Medium" charset="0"/>
              </a:rPr>
              <a:t>'I gychwyn roedd o'n meddwl ei fod o'n syniad bendigedig bod yn siarad Cymraeg ac wedyn…doedd o ddim yn hoffi'r syniad bod ei [blentyn] o a fi a'i [sibling] yn mynd i fod yn siarad mewn iaith na fasa fo ddim yn deall...oedd o'n hoffi'r syniad ond fel oedd y gwirionedd yn dod yn agosach doedd o ddim yn hoff iawn o'r syniad o gwbl'.— Mam, Gwynedd.</a:t>
            </a:r>
            <a:endParaRPr lang="en-US" sz="2100" dirty="0">
              <a:solidFill>
                <a:srgbClr val="3E6574"/>
              </a:solidFill>
              <a:latin typeface="Franklin Gothic Medium" charset="0"/>
              <a:ea typeface="Franklin Gothic Medium" charset="0"/>
              <a:cs typeface="Franklin Gothic Medium" charset="0"/>
            </a:endParaRPr>
          </a:p>
        </p:txBody>
      </p:sp>
    </p:spTree>
    <p:extLst>
      <p:ext uri="{BB962C8B-B14F-4D97-AF65-F5344CB8AC3E}">
        <p14:creationId xmlns:p14="http://schemas.microsoft.com/office/powerpoint/2010/main" val="1263324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488209"/>
            <a:ext cx="8368873" cy="3693319"/>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Trosglwyddo'r Saesneg ymddygiad anymwybodol:</a:t>
            </a:r>
          </a:p>
          <a:p>
            <a:pPr marL="342900" indent="-342900" rtl="0">
              <a:buFont typeface="Arial" charset="0"/>
              <a:buChar char="•"/>
            </a:pPr>
            <a:endParaRPr lang="cy-GB" sz="21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'If you don't speak Welsh at home, which we didn't, when you have a child, it tends to be that you don't even think about the language…. When they start school, then you make a decision. If you're not used to speaking [Welsh], English is the default setting'.</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–Tad, Rhondda Cynon Taf</a:t>
            </a:r>
          </a:p>
          <a:p>
            <a:pPr rtl="0"/>
            <a:endParaRPr lang="en-US" sz="2100" dirty="0">
              <a:solidFill>
                <a:srgbClr val="3E6574"/>
              </a:solidFill>
              <a:latin typeface="Franklin Gothic Medium" charset="0"/>
              <a:ea typeface="Franklin Gothic Medium" charset="0"/>
              <a:cs typeface="Franklin Gothic Medium" charset="0"/>
            </a:endParaRPr>
          </a:p>
        </p:txBody>
      </p:sp>
    </p:spTree>
    <p:extLst>
      <p:ext uri="{BB962C8B-B14F-4D97-AF65-F5344CB8AC3E}">
        <p14:creationId xmlns:p14="http://schemas.microsoft.com/office/powerpoint/2010/main" val="795849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488209"/>
            <a:ext cx="8368873" cy="4847481"/>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Rhoddi iaith i'r genhedlaeth nesaf</a:t>
            </a:r>
          </a:p>
          <a:p>
            <a:pPr marL="342900" indent="-342900" rtl="0">
              <a:buFont typeface="Arial" charset="0"/>
              <a:buChar char="•"/>
            </a:pPr>
            <a:endParaRPr lang="cy-GB" sz="21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'Even before I was pregnant I've always said that I wanted my children to go to a Welsh school and my partner has always known that'.</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—Mother, Caerphilly.</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'My ex-partner did not want the children to go to a Welsh school whatsoever. Completely and utterly against it. So obviously, that's a massive barrier to begin with...'.</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—Mam, Rhondda Cynon Taf.</a:t>
            </a:r>
            <a:endParaRPr lang="en-US" sz="2100" dirty="0">
              <a:solidFill>
                <a:srgbClr val="3E6574"/>
              </a:solidFill>
              <a:latin typeface="Franklin Gothic Medium" charset="0"/>
              <a:ea typeface="Franklin Gothic Medium" charset="0"/>
              <a:cs typeface="Franklin Gothic Medium" charset="0"/>
            </a:endParaRPr>
          </a:p>
        </p:txBody>
      </p:sp>
    </p:spTree>
    <p:extLst>
      <p:ext uri="{BB962C8B-B14F-4D97-AF65-F5344CB8AC3E}">
        <p14:creationId xmlns:p14="http://schemas.microsoft.com/office/powerpoint/2010/main" val="1309855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488209"/>
            <a:ext cx="8368873" cy="5170646"/>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Cynyddu'r defnydd o'r Gymraeg yn y cartref pan fydd y plentyn yn mynd i ysgol cyfrwng Cymraeg:</a:t>
            </a:r>
          </a:p>
          <a:p>
            <a:pPr marL="342900" indent="-342900" rtl="0">
              <a:buFont typeface="Arial" charset="0"/>
              <a:buChar char="•"/>
            </a:pPr>
            <a:endParaRPr lang="cy-GB" sz="21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'[My] confidence in Welsh is building. I really enjoy it, it's all still in there. I use more Welsh with them'.</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—Tad, Anglesey.</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'[Language use] is probably 90% English. I'll ask her of a morning if she wants </a:t>
            </a:r>
            <a:r>
              <a:rPr lang="cy" sz="2400" i="1" dirty="0">
                <a:latin typeface="Franklin Gothic Medium" charset="0"/>
                <a:ea typeface="Franklin Gothic Medium" charset="0"/>
                <a:cs typeface="Franklin Gothic Medium" charset="0"/>
              </a:rPr>
              <a:t>dŵr</a:t>
            </a:r>
            <a:r>
              <a:rPr lang="cy" sz="2400" dirty="0">
                <a:latin typeface="Franklin Gothic Medium" charset="0"/>
                <a:ea typeface="Franklin Gothic Medium" charset="0"/>
                <a:cs typeface="Franklin Gothic Medium" charset="0"/>
              </a:rPr>
              <a:t> (water) or </a:t>
            </a:r>
            <a:r>
              <a:rPr lang="cy" sz="2400" i="1" dirty="0">
                <a:latin typeface="Franklin Gothic Medium" charset="0"/>
                <a:ea typeface="Franklin Gothic Medium" charset="0"/>
                <a:cs typeface="Franklin Gothic Medium" charset="0"/>
              </a:rPr>
              <a:t>llaeth</a:t>
            </a:r>
            <a:r>
              <a:rPr lang="cy" sz="2400" dirty="0">
                <a:latin typeface="Franklin Gothic Medium" charset="0"/>
                <a:ea typeface="Franklin Gothic Medium" charset="0"/>
                <a:cs typeface="Franklin Gothic Medium" charset="0"/>
              </a:rPr>
              <a:t> (milk)'.</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—Mother, Caerphilly</a:t>
            </a:r>
            <a:r>
              <a:rPr lang="cy" sz="2400" dirty="0"/>
              <a:t>.</a:t>
            </a:r>
            <a:endParaRPr lang="cy-GB" sz="2400" dirty="0"/>
          </a:p>
          <a:p>
            <a:pPr rtl="0"/>
            <a:endParaRPr lang="cy-GB" sz="2400" dirty="0">
              <a:solidFill>
                <a:srgbClr val="3E6574"/>
              </a:solidFill>
              <a:latin typeface="Franklin Gothic Medium" charset="0"/>
              <a:ea typeface="Franklin Gothic Medium" charset="0"/>
              <a:cs typeface="Franklin Gothic Medium" charset="0"/>
            </a:endParaRPr>
          </a:p>
          <a:p>
            <a:pPr rtl="0"/>
            <a:endParaRPr lang="en-US" sz="2100" dirty="0">
              <a:solidFill>
                <a:srgbClr val="3E6574"/>
              </a:solidFill>
              <a:latin typeface="Franklin Gothic Medium" charset="0"/>
              <a:ea typeface="Franklin Gothic Medium" charset="0"/>
              <a:cs typeface="Franklin Gothic Medium" charset="0"/>
            </a:endParaRPr>
          </a:p>
        </p:txBody>
      </p:sp>
    </p:spTree>
    <p:extLst>
      <p:ext uri="{BB962C8B-B14F-4D97-AF65-F5344CB8AC3E}">
        <p14:creationId xmlns:p14="http://schemas.microsoft.com/office/powerpoint/2010/main" val="1548557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Canlyniadau: Dadansoddiad Ansoddol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488209"/>
            <a:ext cx="8368873" cy="5216813"/>
          </a:xfrm>
          <a:prstGeom prst="rect">
            <a:avLst/>
          </a:prstGeom>
          <a:noFill/>
          <a:ln w="9525">
            <a:noFill/>
            <a:miter lim="800000"/>
            <a:headEnd/>
            <a:tailEnd/>
          </a:ln>
        </p:spPr>
        <p:txBody>
          <a:bodyPr wrap="square" rtlCol="0">
            <a:spAutoFit/>
          </a:bodyPr>
          <a:lstStyle/>
          <a:p>
            <a:pPr marL="342900" indent="-342900" rtl="0">
              <a:buFont typeface="Arial" charset="0"/>
              <a:buChar char="•"/>
            </a:pPr>
            <a:r>
              <a:rPr lang="cy" sz="2400" dirty="0">
                <a:latin typeface="Franklin Gothic Medium" charset="0"/>
                <a:ea typeface="Franklin Gothic Medium" charset="0"/>
                <a:cs typeface="Franklin Gothic Medium" charset="0"/>
              </a:rPr>
              <a:t>Diffyg hyder yn y Gymraeg (yn gysylltiedig â diffyg cyfle i'w defnyddio yn aml) a chanfyddiadau o brofiadau negyddol:</a:t>
            </a:r>
          </a:p>
          <a:p>
            <a:pPr marL="342900" indent="-342900" rtl="0">
              <a:buFont typeface="Arial" charset="0"/>
              <a:buChar char="•"/>
            </a:pPr>
            <a:endParaRPr lang="cy-GB" sz="21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'I probably get a bit flustered [speaking Welsh], I think if I used it a lot more it would come more natural again but I think [daughter] tests me when she's asking me constantly 'what's this in Welsh?' and for the life of me, I'm thinking, eh?'</a:t>
            </a:r>
          </a:p>
          <a:p>
            <a:pPr rtl="0"/>
            <a:endParaRPr lang="cy-GB" sz="2400" dirty="0">
              <a:latin typeface=""/>
            </a:endParaRPr>
          </a:p>
          <a:p>
            <a:pPr rtl="0"/>
            <a:r>
              <a:rPr lang="cy" sz="2400" dirty="0">
                <a:latin typeface="Franklin Gothic Medium" charset="0"/>
                <a:ea typeface="Franklin Gothic Medium" charset="0"/>
                <a:cs typeface="Franklin Gothic Medium" charset="0"/>
              </a:rPr>
              <a:t>—Mother, Caerphilly.</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'When you speak to them they look at you as if to say, you're not even speaking proper Welsh'.</a:t>
            </a:r>
          </a:p>
          <a:p>
            <a:pPr rtl="0"/>
            <a:endParaRPr lang="cy-GB" sz="2400" dirty="0">
              <a:latin typeface="Franklin Gothic Medium" charset="0"/>
              <a:ea typeface="Franklin Gothic Medium" charset="0"/>
              <a:cs typeface="Franklin Gothic Medium" charset="0"/>
            </a:endParaRPr>
          </a:p>
          <a:p>
            <a:pPr rtl="0"/>
            <a:r>
              <a:rPr lang="cy" sz="2400" dirty="0">
                <a:latin typeface="Franklin Gothic Medium" charset="0"/>
                <a:ea typeface="Franklin Gothic Medium" charset="0"/>
                <a:cs typeface="Franklin Gothic Medium" charset="0"/>
              </a:rPr>
              <a:t>–Tad, Rhondda Cynon Taf</a:t>
            </a:r>
            <a:endParaRPr lang="en-US" sz="2100" dirty="0">
              <a:solidFill>
                <a:srgbClr val="3E6574"/>
              </a:solidFill>
              <a:latin typeface="Franklin Gothic Medium" charset="0"/>
              <a:ea typeface="Franklin Gothic Medium" charset="0"/>
              <a:cs typeface="Franklin Gothic Medium" charset="0"/>
            </a:endParaRPr>
          </a:p>
        </p:txBody>
      </p:sp>
    </p:spTree>
    <p:extLst>
      <p:ext uri="{BB962C8B-B14F-4D97-AF65-F5344CB8AC3E}">
        <p14:creationId xmlns:p14="http://schemas.microsoft.com/office/powerpoint/2010/main" val="699041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Discussion &amp; Conclusions: Trosglwyddo</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6494085"/>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Mae trosglwyddo iaith rhwng y cenedlaethau yn tueddu i fod yn ymddygiad anymwybodol ac eithrio mewn parau lle mae un ymatebydd yn siarad Cymraeg (ac yn dod o deulu sy'n siarad Cymraeg) ac nad eu partner o'r un cefndir.</a:t>
            </a:r>
          </a:p>
          <a:p>
            <a:pPr marL="342900" indent="-342900" rtl="0">
              <a:buClr>
                <a:srgbClr val="B63241"/>
              </a:buClr>
              <a:buFont typeface="Arial" charset="0"/>
              <a:buChar char="•"/>
              <a:defRPr/>
            </a:pPr>
            <a:endParaRPr lang="en-GB" sz="2400" dirty="0">
              <a:latin typeface="Franklin Gothic Medium"/>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Ystyriwyd </a:t>
            </a:r>
            <a:r>
              <a:rPr lang="cy" sz="2400" i="1" dirty="0">
                <a:latin typeface="Franklin Gothic Medium"/>
                <a:ea typeface="ＭＳ Ｐゴシック" charset="0"/>
                <a:cs typeface="Franklin Gothic Medium"/>
              </a:rPr>
              <a:t>rhoddi </a:t>
            </a:r>
            <a:r>
              <a:rPr lang="cy" sz="2400" dirty="0">
                <a:latin typeface="Franklin Gothic Medium"/>
                <a:ea typeface="ＭＳ Ｐゴシック" charset="0"/>
                <a:cs typeface="Franklin Gothic Medium"/>
              </a:rPr>
              <a:t>iaith rhwng y cenedlaethau cyn geni a/neu yn ystod blynyddoedd cynnar gan y rhan fwyaf o'r ymatebwyr a oedd wedi caffael y Gymraeg drwy addysg cyfrwng Cymraeg.</a:t>
            </a:r>
          </a:p>
          <a:p>
            <a:pPr marL="342900" indent="-342900" rtl="0">
              <a:buClr>
                <a:srgbClr val="B63241"/>
              </a:buClr>
              <a:buFont typeface="Arial" charset="0"/>
              <a:buChar char="•"/>
              <a:defRPr/>
            </a:pPr>
            <a:endParaRPr lang="en-GB" sz="2400" dirty="0">
              <a:latin typeface="Franklin Gothic Medium"/>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Ymddangosai ffactorau cymdeithasol (e.e. Cefndir ieithyddol) fel petaent yn fwy dylanwadol na ffactorau seicolegol (e.e. agweddau tuag at y Gymraeg).</a:t>
            </a:r>
          </a:p>
          <a:p>
            <a:pPr marL="342900" indent="-342900" rtl="0">
              <a:buClr>
                <a:srgbClr val="B63241"/>
              </a:buClr>
              <a:buFont typeface="Arial" charset="0"/>
              <a:buChar char="•"/>
              <a:defRPr/>
            </a:pPr>
            <a:endParaRPr lang="en-GB" sz="2400" dirty="0">
              <a:latin typeface="Franklin Gothic Medium"/>
              <a:ea typeface="ＭＳ Ｐゴシック" charset="0"/>
              <a:cs typeface="Franklin Gothic Medium"/>
            </a:endParaRPr>
          </a:p>
          <a:p>
            <a:pPr marL="342900" indent="-342900" rtl="0">
              <a:buClr>
                <a:srgbClr val="B63241"/>
              </a:buClr>
              <a:buFont typeface="Arial" charset="0"/>
              <a:buChar char="•"/>
              <a:defRPr/>
            </a:pPr>
            <a:endParaRPr lang="en-GB" sz="2400" dirty="0">
              <a:latin typeface="Franklin Gothic Medium"/>
              <a:ea typeface="ＭＳ Ｐゴシック" charset="0"/>
              <a:cs typeface="Franklin Gothic Medium"/>
            </a:endParaRPr>
          </a:p>
          <a:p>
            <a:pPr marL="342900" indent="-342900" rtl="0">
              <a:buClr>
                <a:srgbClr val="B63241"/>
              </a:buClr>
              <a:buFont typeface="Arial" charset="0"/>
              <a:buChar char="•"/>
              <a:defRPr/>
            </a:pPr>
            <a:endParaRPr lang="en-GB" sz="2400" dirty="0">
              <a:latin typeface="Franklin Gothic Medium"/>
              <a:ea typeface="ＭＳ Ｐゴシック" charset="0"/>
              <a:cs typeface="Franklin Gothic Medium"/>
            </a:endParaRPr>
          </a:p>
          <a:p>
            <a:pPr marL="342900" indent="-342900" rtl="0">
              <a:buClr>
                <a:srgbClr val="B63241"/>
              </a:buClr>
              <a:buFont typeface="Arial" charset="0"/>
              <a:buChar char="•"/>
              <a:defRPr/>
            </a:pPr>
            <a:endParaRPr lang="en-GB" sz="1600" dirty="0">
              <a:latin typeface="Franklin Gothic Medium"/>
              <a:ea typeface="ＭＳ Ｐゴシック" charset="0"/>
              <a:cs typeface="Franklin Gothic Medium"/>
            </a:endParaRPr>
          </a:p>
          <a:p>
            <a:pPr marL="342900" indent="-342900" rtl="0">
              <a:buClr>
                <a:srgbClr val="B63241"/>
              </a:buClr>
              <a:buFont typeface="Arial" charset="0"/>
              <a:buChar char="•"/>
              <a:defRPr/>
            </a:pPr>
            <a:endParaRPr lang="en-GB" sz="1600" dirty="0">
              <a:latin typeface="Franklin Gothic Medium"/>
              <a:ea typeface="ＭＳ Ｐゴシック" charset="0"/>
              <a:cs typeface="Franklin Gothic Medium"/>
            </a:endParaRPr>
          </a:p>
        </p:txBody>
      </p:sp>
    </p:spTree>
    <p:extLst>
      <p:ext uri="{BB962C8B-B14F-4D97-AF65-F5344CB8AC3E}">
        <p14:creationId xmlns:p14="http://schemas.microsoft.com/office/powerpoint/2010/main" val="2078114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Discussion &amp; Conclusions: Defnydd</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4893647"/>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Roedd ymatebwyr yn tueddu i labelu defnydd iaith naill ai fel Cymraeg neu/Saesneg, er i rai o'r ymatebwyr nodi iddynt ddefnyddio'r ddwy (cyfyngiad posibl yng nghynllun yr ymchwil).</a:t>
            </a:r>
          </a:p>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Cymraeg fformiwläig a ddefnyddir gan lawer o ymatebwyr a oedd wedi caffael y Gymraeg drwy addysg cyfrwng Cymraeg pan roedd eu plentyn yn dechrau ysgol.</a:t>
            </a:r>
          </a:p>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Ymhlith y rhwystrau </a:t>
            </a:r>
            <a:r>
              <a:rPr lang="cy-GB" sz="2400" dirty="0">
                <a:latin typeface="Franklin Gothic Medium" panose="020B0603020102020204" pitchFamily="34" charset="0"/>
                <a:ea typeface="ＭＳ Ｐゴシック" charset="0"/>
                <a:cs typeface="Franklin Gothic Medium"/>
              </a:rPr>
              <a:t>rhag </a:t>
            </a:r>
            <a:r>
              <a:rPr lang="cy" sz="2400" dirty="0">
                <a:latin typeface="Franklin Gothic Medium" panose="020B0603020102020204" pitchFamily="34" charset="0"/>
                <a:ea typeface="ＭＳ Ｐゴシック" charset="0"/>
                <a:cs typeface="Franklin Gothic Medium"/>
              </a:rPr>
              <a:t>defnyddio mwy o Gymraeg </a:t>
            </a:r>
            <a:r>
              <a:rPr lang="cy-GB" sz="2400" dirty="0">
                <a:latin typeface="Franklin Gothic Medium" panose="020B0603020102020204" pitchFamily="34" charset="0"/>
                <a:ea typeface="ＭＳ Ｐゴシック" charset="0"/>
                <a:cs typeface="Franklin Gothic Medium"/>
              </a:rPr>
              <a:t>â</a:t>
            </a:r>
            <a:r>
              <a:rPr lang="cy" sz="2400" dirty="0">
                <a:latin typeface="Franklin Gothic Medium" panose="020B0603020102020204" pitchFamily="34" charset="0"/>
                <a:ea typeface="ＭＳ Ｐゴシック" charset="0"/>
                <a:cs typeface="Franklin Gothic Medium"/>
              </a:rPr>
              <a:t>'u plant:</a:t>
            </a:r>
          </a:p>
          <a:p>
            <a:pPr marL="800100" lvl="1"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Diffyg hyder yn y Gymraeg neu brofiadau negyddol canfyddedig</a:t>
            </a:r>
          </a:p>
          <a:p>
            <a:pPr marL="800100" lvl="1"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Diffyg canfyddedig o gyfle i ddefnyddio'r Gymraeg ers gadael yr ysgol.</a:t>
            </a:r>
          </a:p>
        </p:txBody>
      </p:sp>
    </p:spTree>
    <p:extLst>
      <p:ext uri="{BB962C8B-B14F-4D97-AF65-F5344CB8AC3E}">
        <p14:creationId xmlns:p14="http://schemas.microsoft.com/office/powerpoint/2010/main" val="1972612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Discussion &amp; Conclusions: Gwaith pellach</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4555093"/>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Defnydd o ymchwil arsylwadol o'r iaith ymhlith rhieni a phlant yn y cartref.</a:t>
            </a:r>
          </a:p>
          <a:p>
            <a:pPr marL="342900" indent="-342900" rtl="0">
              <a:buClr>
                <a:srgbClr val="B63241"/>
              </a:buClr>
              <a:buFont typeface="Arial" charset="0"/>
              <a:buChar char="•"/>
              <a:defRPr/>
            </a:pPr>
            <a:endParaRPr lang="en-GB" sz="2400" dirty="0">
              <a:latin typeface="Franklin Gothic Medium" panose="020B0603020102020204" pitchFamily="34" charset="0"/>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panose="020B0603020102020204" pitchFamily="34" charset="0"/>
                <a:ea typeface="ＭＳ Ｐゴシック" charset="0"/>
                <a:cs typeface="Franklin Gothic Medium"/>
              </a:rPr>
              <a:t>Astudiaethau hydredol o siaradwyr Cymraeg, yn enwedig ar ôl gadael addysg cyfrwng Cymraeg (cf. </a:t>
            </a:r>
            <a:r>
              <a:rPr lang="cy" sz="2400" i="1" dirty="0">
                <a:latin typeface="Franklin Gothic Medium" panose="020B0603020102020204" pitchFamily="34" charset="0"/>
                <a:ea typeface="ＭＳ Ｐゴシック" charset="0"/>
                <a:cs typeface="Franklin Gothic Medium"/>
              </a:rPr>
              <a:t>mudes </a:t>
            </a:r>
            <a:r>
              <a:rPr lang="cy" sz="2400" dirty="0">
                <a:latin typeface="Franklin Gothic Medium" panose="020B0603020102020204" pitchFamily="34" charset="0"/>
                <a:ea typeface="ＭＳ Ｐゴシック" charset="0"/>
                <a:cs typeface="Franklin Gothic Medium"/>
              </a:rPr>
              <a:t>ieithyddol, </a:t>
            </a:r>
            <a:r>
              <a:rPr lang="cy" sz="2400" dirty="0">
                <a:latin typeface="Franklin Gothic Medium" panose="020B0603020102020204" pitchFamily="34" charset="0"/>
              </a:rPr>
              <a:t>Pujolar a Gonzàlez 2013).</a:t>
            </a:r>
          </a:p>
          <a:p>
            <a:pPr marL="342900" indent="-342900" rtl="0">
              <a:buClr>
                <a:srgbClr val="B63241"/>
              </a:buClr>
              <a:buFont typeface="Arial" charset="0"/>
              <a:buChar char="•"/>
              <a:defRPr/>
            </a:pPr>
            <a:endParaRPr lang="en-GB" sz="2400" dirty="0">
              <a:latin typeface="Franklin Gothic Medium" panose="020B0603020102020204" pitchFamily="34" charset="0"/>
            </a:endParaRPr>
          </a:p>
          <a:p>
            <a:pPr marL="342900" indent="-342900" rtl="0">
              <a:buClr>
                <a:srgbClr val="B63241"/>
              </a:buClr>
              <a:buFont typeface="Arial" charset="0"/>
              <a:buChar char="•"/>
              <a:defRPr/>
            </a:pPr>
            <a:r>
              <a:rPr lang="cy" sz="2400" dirty="0">
                <a:latin typeface="Franklin Gothic Medium" panose="020B0603020102020204" pitchFamily="34" charset="0"/>
              </a:rPr>
              <a:t>Cymhwyso mesurau Damcaniaeth Cynllunio Ymddygiad i drosglwyddo ac agweddau eraill ar ymddygiad ieithyddol gan ddefnyddio sampl mwy o faint.</a:t>
            </a:r>
            <a:endParaRPr lang="en-GB" sz="2400" dirty="0">
              <a:latin typeface="Franklin Gothic Medium" panose="020B0603020102020204" pitchFamily="34" charset="0"/>
              <a:ea typeface="ＭＳ Ｐゴシック" charset="0"/>
              <a:cs typeface="Franklin Gothic Medium"/>
            </a:endParaRPr>
          </a:p>
          <a:p>
            <a:pPr marL="342900" indent="-342900" rtl="0">
              <a:buClr>
                <a:srgbClr val="B63241"/>
              </a:buClr>
              <a:buFont typeface="Arial" charset="0"/>
              <a:buChar char="•"/>
              <a:defRPr/>
            </a:pPr>
            <a:endParaRPr lang="en-US" sz="1600" dirty="0">
              <a:solidFill>
                <a:schemeClr val="tx1">
                  <a:lumMod val="50000"/>
                  <a:lumOff val="50000"/>
                </a:schemeClr>
              </a:solidFill>
              <a:latin typeface="Franklin Gothic Book"/>
              <a:ea typeface="ＭＳ Ｐゴシック" charset="0"/>
              <a:cs typeface="Franklin Gothic Book"/>
            </a:endParaRPr>
          </a:p>
          <a:p>
            <a:pPr rtl="0">
              <a:buClr>
                <a:srgbClr val="B63241"/>
              </a:buClr>
              <a:defRPr/>
            </a:pPr>
            <a:endParaRPr lang="en-US" dirty="0">
              <a:solidFill>
                <a:srgbClr val="3E6574"/>
              </a:solidFill>
              <a:latin typeface="Franklin Gothic Medium"/>
              <a:ea typeface="ＭＳ Ｐゴシック" charset="0"/>
              <a:cs typeface="Franklin Gothic Medium"/>
            </a:endParaRPr>
          </a:p>
          <a:p>
            <a:pPr marL="342900" indent="-342900" rtl="0">
              <a:buClr>
                <a:srgbClr val="B63241"/>
              </a:buClr>
              <a:buFont typeface="Arial" charset="0"/>
              <a:buChar char="•"/>
              <a:defRPr/>
            </a:pPr>
            <a:endParaRPr lang="en-GB" sz="1600" dirty="0">
              <a:latin typeface="Franklin Gothic Medium"/>
              <a:ea typeface="ＭＳ Ｐゴシック" charset="0"/>
              <a:cs typeface="Franklin Gothic Medium"/>
            </a:endParaRPr>
          </a:p>
        </p:txBody>
      </p:sp>
    </p:spTree>
    <p:extLst>
      <p:ext uri="{BB962C8B-B14F-4D97-AF65-F5344CB8AC3E}">
        <p14:creationId xmlns:p14="http://schemas.microsoft.com/office/powerpoint/2010/main" val="3570588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dirty="0" smtClean="0">
                <a:solidFill>
                  <a:schemeClr val="bg1"/>
                </a:solidFill>
                <a:latin typeface="Franklin Gothic Medium"/>
                <a:cs typeface="Franklin Gothic Medium"/>
              </a:rPr>
              <a:t>Argymhellion Dethol</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189515" y="1139251"/>
            <a:ext cx="8368873" cy="338554"/>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en-GB" sz="1600" dirty="0" err="1" smtClean="0">
                <a:latin typeface="Franklin Gothic Medium"/>
                <a:ea typeface="ＭＳ Ｐゴシック" charset="0"/>
                <a:cs typeface="Franklin Gothic Medium"/>
              </a:rPr>
              <a:t>Gweler</a:t>
            </a:r>
            <a:r>
              <a:rPr lang="en-GB" sz="1600" dirty="0" smtClean="0">
                <a:latin typeface="Franklin Gothic Medium"/>
                <a:ea typeface="ＭＳ Ｐゴシック" charset="0"/>
                <a:cs typeface="Franklin Gothic Medium"/>
              </a:rPr>
              <a:t> y </a:t>
            </a:r>
            <a:r>
              <a:rPr lang="en-GB" sz="1600" dirty="0" err="1" smtClean="0">
                <a:latin typeface="Franklin Gothic Medium"/>
                <a:ea typeface="ＭＳ Ｐゴシック" charset="0"/>
                <a:cs typeface="Franklin Gothic Medium"/>
              </a:rPr>
              <a:t>daflen</a:t>
            </a:r>
            <a:r>
              <a:rPr lang="en-GB" sz="1600" dirty="0" smtClean="0">
                <a:latin typeface="Franklin Gothic Medium"/>
                <a:ea typeface="ＭＳ Ｐゴシック" charset="0"/>
                <a:cs typeface="Franklin Gothic Medium"/>
              </a:rPr>
              <a:t> </a:t>
            </a:r>
            <a:r>
              <a:rPr lang="en-GB" sz="1600" dirty="0" err="1" smtClean="0">
                <a:latin typeface="Franklin Gothic Medium"/>
                <a:ea typeface="ＭＳ Ｐゴシック" charset="0"/>
                <a:cs typeface="Franklin Gothic Medium"/>
              </a:rPr>
              <a:t>brintiedig</a:t>
            </a:r>
            <a:r>
              <a:rPr lang="en-GB" sz="1600" dirty="0" smtClean="0">
                <a:latin typeface="Franklin Gothic Medium"/>
                <a:ea typeface="ＭＳ Ｐゴシック" charset="0"/>
                <a:cs typeface="Franklin Gothic Medium"/>
              </a:rPr>
              <a:t> </a:t>
            </a:r>
            <a:r>
              <a:rPr lang="en-GB" sz="1600" dirty="0" err="1" smtClean="0">
                <a:latin typeface="Franklin Gothic Medium"/>
                <a:ea typeface="ＭＳ Ｐゴシック" charset="0"/>
                <a:cs typeface="Franklin Gothic Medium"/>
              </a:rPr>
              <a:t>yn</a:t>
            </a:r>
            <a:r>
              <a:rPr lang="en-GB" sz="1600" dirty="0" smtClean="0">
                <a:latin typeface="Franklin Gothic Medium"/>
                <a:ea typeface="ＭＳ Ｐゴシック" charset="0"/>
                <a:cs typeface="Franklin Gothic Medium"/>
              </a:rPr>
              <a:t> </a:t>
            </a:r>
            <a:r>
              <a:rPr lang="en-GB" sz="1600" dirty="0" err="1" smtClean="0">
                <a:latin typeface="Franklin Gothic Medium"/>
                <a:ea typeface="ＭＳ Ｐゴシック" charset="0"/>
                <a:cs typeface="Franklin Gothic Medium"/>
              </a:rPr>
              <a:t>ogystal</a:t>
            </a:r>
            <a:endParaRPr lang="en-GB" sz="1600" dirty="0">
              <a:latin typeface="Franklin Gothic Medium"/>
              <a:ea typeface="ＭＳ Ｐゴシック" charset="0"/>
              <a:cs typeface="Franklin Gothic Medium"/>
            </a:endParaRPr>
          </a:p>
        </p:txBody>
      </p:sp>
      <p:sp>
        <p:nvSpPr>
          <p:cNvPr id="3" name="Dalfan Cynnwys 2"/>
          <p:cNvSpPr>
            <a:spLocks noGrp="1"/>
          </p:cNvSpPr>
          <p:nvPr>
            <p:ph idx="1"/>
          </p:nvPr>
        </p:nvSpPr>
        <p:spPr>
          <a:xfrm>
            <a:off x="189515" y="1600201"/>
            <a:ext cx="8837039" cy="4525963"/>
          </a:xfrm>
        </p:spPr>
        <p:txBody>
          <a:bodyPr>
            <a:noAutofit/>
          </a:bodyPr>
          <a:lstStyle/>
          <a:p>
            <a:r>
              <a:rPr lang="cy-GB" sz="1600" dirty="0" smtClean="0">
                <a:latin typeface="Franklin Gothic Book" panose="020B0503020102020204" pitchFamily="34" charset="0"/>
              </a:rPr>
              <a:t>Argymhellwn </a:t>
            </a:r>
            <a:r>
              <a:rPr lang="cy-GB" sz="1600" dirty="0">
                <a:latin typeface="Franklin Gothic Book" panose="020B0503020102020204" pitchFamily="34" charset="0"/>
              </a:rPr>
              <a:t>fod Llywodraeth Cymru yn ystyried sut gall ymyriadau sy’n ymwneud â throsglwyddo’r Gymraeg dargedu siaradwyr Cymraeg mewn modd effeithiol cyn geni’r plentyn a/neu ystod blynyddoedd cynnar y plentyn, ac adolygu’r dull mwyaf priodol o gyrraedd siaradwyr Cymraeg yn ystod y cyfnod hwn. </a:t>
            </a:r>
            <a:endParaRPr lang="en-GB" sz="2000" dirty="0">
              <a:latin typeface="Franklin Gothic Book" panose="020B0503020102020204" pitchFamily="34" charset="0"/>
            </a:endParaRPr>
          </a:p>
          <a:p>
            <a:pPr lvl="0"/>
            <a:r>
              <a:rPr lang="cy-GB" sz="1600" dirty="0" smtClean="0">
                <a:latin typeface="Franklin Gothic Book" panose="020B0503020102020204" pitchFamily="34" charset="0"/>
              </a:rPr>
              <a:t>Argymhellwn </a:t>
            </a:r>
            <a:r>
              <a:rPr lang="cy-GB" sz="1600" dirty="0">
                <a:latin typeface="Franklin Gothic Book" panose="020B0503020102020204" pitchFamily="34" charset="0"/>
              </a:rPr>
              <a:t>fod hyfforddiant cychwynnol athrawon a darpariaeth dysgu proffesiynol yn cynnwys cyfleoedd i hyfforddeion a staff ddatblygu dull seicolegol cymdeithasol o fynd ati i hyrwyddo’r Gymraeg yn gadarnhaol ymhlith disgyblion sydd yn medru’r Gymraeg, ond nad ydynt yn ei defnyddio. </a:t>
            </a:r>
            <a:endParaRPr lang="en-GB" sz="2000" dirty="0">
              <a:latin typeface="Franklin Gothic Book" panose="020B0503020102020204" pitchFamily="34" charset="0"/>
            </a:endParaRPr>
          </a:p>
          <a:p>
            <a:pPr lvl="0"/>
            <a:r>
              <a:rPr lang="cy-GB" sz="1600" dirty="0" smtClean="0">
                <a:latin typeface="Franklin Gothic Book" panose="020B0503020102020204" pitchFamily="34" charset="0"/>
              </a:rPr>
              <a:t>Argymhellwn </a:t>
            </a:r>
            <a:r>
              <a:rPr lang="cy-GB" sz="1600" dirty="0">
                <a:latin typeface="Franklin Gothic Book" panose="020B0503020102020204" pitchFamily="34" charset="0"/>
              </a:rPr>
              <a:t>gynnal (1) ymarfer mapio i ddeall yn well lefelau’r ddarpariaeth gyfredol o ran cyfleoedd i oedolion sydd ond wedi meddu ar gyfleoedd prin i ddefnyddio’r Gymraeg ers gadael ysgolion Cymraeg (2) cynnal ymarfer </a:t>
            </a:r>
            <a:r>
              <a:rPr lang="cy-GB" sz="1600" dirty="0" err="1">
                <a:latin typeface="Franklin Gothic Book" panose="020B0503020102020204" pitchFamily="34" charset="0"/>
              </a:rPr>
              <a:t>sgopio</a:t>
            </a:r>
            <a:r>
              <a:rPr lang="cy-GB" sz="1600" dirty="0">
                <a:latin typeface="Franklin Gothic Book" panose="020B0503020102020204" pitchFamily="34" charset="0"/>
              </a:rPr>
              <a:t> er mwyn pa fodelau o ymgysylltu ysgol-cymuned sydd yn bodoli mewn meysydd nad ydynt yn ymwneud â’r Gymraeg. Dylid archwilio addasu’r modelau hyn i ddarparu cyfleoedd ar gyfer rhieni sydd yn medru’r Gymraeg ond nad ydynt yn defnyddio’r iaith yn rheolaidd, er mwyn eu hailgyflwyno i ddefnydd iaith gweithredol. </a:t>
            </a:r>
            <a:endParaRPr lang="en-GB" sz="2000" dirty="0">
              <a:latin typeface="Franklin Gothic Book" panose="020B0503020102020204" pitchFamily="34" charset="0"/>
            </a:endParaRPr>
          </a:p>
          <a:p>
            <a:pPr lvl="1"/>
            <a:r>
              <a:rPr lang="cy-GB" sz="1400" dirty="0">
                <a:latin typeface="Franklin Gothic Book" panose="020B0503020102020204" pitchFamily="34" charset="0"/>
              </a:rPr>
              <a:t>Argymhellwn hefyd archwilio cynlluniau mentora posibl (3) rhwng rhieni a chanddynt wahanol allu yn y Gymraeg mewn ysgolion cyfrwng Cymraeg (4) cynnal gwaith ar ‘bendantrwydd ieithyddol’ er mwyn deall sut gallai gynorthwyo siaradwyr Cymraeg llai hyderus i ddefnyddio eu sgiliau iaith. Dylai canfyddiadau’r gwaith hwn fwydo’n uniongyrchol i fentrau newydd i annog y defnydd o’r Gymraeg ymhlith oedolion a allai fod am ddefnyddio’r Gymraeg yn </a:t>
            </a:r>
            <a:r>
              <a:rPr lang="cy-GB" sz="1400" dirty="0" err="1">
                <a:latin typeface="Franklin Gothic Book" panose="020B0503020102020204" pitchFamily="34" charset="0"/>
              </a:rPr>
              <a:t>amlach</a:t>
            </a:r>
            <a:r>
              <a:rPr lang="cy-GB" sz="1400" dirty="0">
                <a:latin typeface="Franklin Gothic Book" panose="020B0503020102020204" pitchFamily="34" charset="0"/>
              </a:rPr>
              <a:t>. </a:t>
            </a:r>
          </a:p>
          <a:p>
            <a:r>
              <a:rPr lang="cy-GB" sz="1600" dirty="0">
                <a:latin typeface="Franklin Gothic Book" panose="020B0503020102020204" pitchFamily="34" charset="0"/>
              </a:rPr>
              <a:t>Argymhellwn </a:t>
            </a:r>
            <a:r>
              <a:rPr lang="cy-GB" sz="1600" dirty="0" smtClean="0">
                <a:latin typeface="Franklin Gothic Book" panose="020B0503020102020204" pitchFamily="34" charset="0"/>
              </a:rPr>
              <a:t>[...] seilio </a:t>
            </a:r>
            <a:r>
              <a:rPr lang="cy-GB" sz="1600" dirty="0">
                <a:latin typeface="Franklin Gothic Book" panose="020B0503020102020204" pitchFamily="34" charset="0"/>
              </a:rPr>
              <a:t>ar ddealltwriaeth o ymchwil ac ymarfer ym maes gwyddoniaeth a newid ymddygiadol</a:t>
            </a:r>
            <a:r>
              <a:rPr lang="cy-GB" sz="1600" dirty="0" smtClean="0">
                <a:latin typeface="Franklin Gothic Book" panose="020B0503020102020204" pitchFamily="34" charset="0"/>
              </a:rPr>
              <a:t>.</a:t>
            </a:r>
            <a:endParaRPr lang="en-GB" sz="1600" dirty="0">
              <a:latin typeface="Franklin Gothic Book" panose="020B0503020102020204" pitchFamily="34" charset="0"/>
            </a:endParaRPr>
          </a:p>
          <a:p>
            <a:pPr lvl="1"/>
            <a:endParaRPr lang="en-GB" sz="1800" dirty="0">
              <a:latin typeface="Franklin Gothic Book" panose="020B0503020102020204" pitchFamily="34" charset="0"/>
            </a:endParaRPr>
          </a:p>
        </p:txBody>
      </p:sp>
    </p:spTree>
    <p:extLst>
      <p:ext uri="{BB962C8B-B14F-4D97-AF65-F5344CB8AC3E}">
        <p14:creationId xmlns:p14="http://schemas.microsoft.com/office/powerpoint/2010/main" val="309805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etryal 12"/>
          <p:cNvSpPr>
            <a:spLocks noChangeArrowheads="1"/>
          </p:cNvSpPr>
          <p:nvPr/>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a:solidFill>
                <a:prstClr val="black"/>
              </a:solidFill>
              <a:latin typeface="Arial Rounded MT Bold" panose="020F0704030504030204" pitchFamily="34" charset="0"/>
            </a:endParaRPr>
          </a:p>
        </p:txBody>
      </p:sp>
      <p:pic>
        <p:nvPicPr>
          <p:cNvPr id="2052" name="Llun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itl 1"/>
          <p:cNvSpPr txBox="1">
            <a:spLocks/>
          </p:cNvSpPr>
          <p:nvPr/>
        </p:nvSpPr>
        <p:spPr>
          <a:xfrm>
            <a:off x="755576" y="260648"/>
            <a:ext cx="7632848" cy="8280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a:lstStyle>
          <a:p>
            <a:pPr defTabSz="914400">
              <a:defRPr/>
            </a:pPr>
            <a:r>
              <a:rPr lang="cy-GB" sz="3200" b="1" kern="0" dirty="0" smtClean="0">
                <a:solidFill>
                  <a:srgbClr val="33BDFB"/>
                </a:solidFill>
                <a:cs typeface="Arial" panose="020B0604020202020204" pitchFamily="34" charset="0"/>
              </a:rPr>
              <a:t>Cyfrifiad 2001 a 2011</a:t>
            </a:r>
            <a:endParaRPr lang="cy-GB" sz="3200" b="1" kern="0" dirty="0">
              <a:solidFill>
                <a:srgbClr val="33BDFB"/>
              </a:solidFill>
              <a:cs typeface="Arial" panose="020B0604020202020204" pitchFamily="34" charset="0"/>
            </a:endParaRPr>
          </a:p>
        </p:txBody>
      </p:sp>
      <p:graphicFrame>
        <p:nvGraphicFramePr>
          <p:cNvPr id="3" name="Tabl 2"/>
          <p:cNvGraphicFramePr>
            <a:graphicFrameLocks noGrp="1"/>
          </p:cNvGraphicFramePr>
          <p:nvPr>
            <p:extLst>
              <p:ext uri="{D42A27DB-BD31-4B8C-83A1-F6EECF244321}">
                <p14:modId xmlns:p14="http://schemas.microsoft.com/office/powerpoint/2010/main" val="4266670589"/>
              </p:ext>
            </p:extLst>
          </p:nvPr>
        </p:nvGraphicFramePr>
        <p:xfrm>
          <a:off x="250824" y="1397000"/>
          <a:ext cx="8525314" cy="2723056"/>
        </p:xfrm>
        <a:graphic>
          <a:graphicData uri="http://schemas.openxmlformats.org/drawingml/2006/table">
            <a:tbl>
              <a:tblPr firstRow="1" bandRow="1">
                <a:tableStyleId>{5C22544A-7EE6-4342-B048-85BDC9FD1C3A}</a:tableStyleId>
              </a:tblPr>
              <a:tblGrid>
                <a:gridCol w="6318142"/>
                <a:gridCol w="1103586"/>
                <a:gridCol w="1103586"/>
              </a:tblGrid>
              <a:tr h="680764">
                <a:tc>
                  <a:txBody>
                    <a:bodyPr/>
                    <a:lstStyle/>
                    <a:p>
                      <a:endParaRPr lang="cy-GB"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2001</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2011</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0764">
                <a:tc>
                  <a:txBody>
                    <a:bodyPr/>
                    <a:lstStyle/>
                    <a:p>
                      <a:pPr algn="r"/>
                      <a:r>
                        <a:rPr lang="cy-GB" noProof="0" dirty="0" smtClean="0">
                          <a:solidFill>
                            <a:schemeClr val="tx1"/>
                          </a:solidFill>
                        </a:rPr>
                        <a:t>Aelwydydd pâr – dau oedolyn yn siarad Cymraeg</a:t>
                      </a:r>
                      <a:endParaRPr lang="cy-GB"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82%</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82%</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0764">
                <a:tc>
                  <a:txBody>
                    <a:bodyPr/>
                    <a:lstStyle/>
                    <a:p>
                      <a:pPr algn="r"/>
                      <a:r>
                        <a:rPr lang="cy-GB" noProof="0" dirty="0" smtClean="0">
                          <a:solidFill>
                            <a:schemeClr val="tx1"/>
                          </a:solidFill>
                        </a:rPr>
                        <a:t>Aelwydydd pâr – un oedolyn yn siarad Cymraeg</a:t>
                      </a:r>
                      <a:endParaRPr lang="cy-GB"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40%</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45%</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0764">
                <a:tc>
                  <a:txBody>
                    <a:bodyPr/>
                    <a:lstStyle/>
                    <a:p>
                      <a:pPr algn="r"/>
                      <a:r>
                        <a:rPr lang="cy-GB" noProof="0" dirty="0" smtClean="0">
                          <a:solidFill>
                            <a:schemeClr val="tx1"/>
                          </a:solidFill>
                        </a:rPr>
                        <a:t>Aelwydydd</a:t>
                      </a:r>
                      <a:r>
                        <a:rPr lang="cy-GB" baseline="0" noProof="0" dirty="0" smtClean="0">
                          <a:solidFill>
                            <a:schemeClr val="tx1"/>
                          </a:solidFill>
                        </a:rPr>
                        <a:t> un rhiant – un oedolyn yn siarad Cymraeg</a:t>
                      </a:r>
                      <a:endParaRPr lang="cy-GB"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55%</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53%</a:t>
                      </a:r>
                      <a:endParaRPr lang="cy-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290316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etryal 12"/>
          <p:cNvSpPr>
            <a:spLocks noChangeArrowheads="1"/>
          </p:cNvSpPr>
          <p:nvPr/>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a:solidFill>
                <a:prstClr val="black"/>
              </a:solidFill>
              <a:latin typeface="Arial Rounded MT Bold" panose="020F0704030504030204" pitchFamily="34" charset="0"/>
            </a:endParaRPr>
          </a:p>
        </p:txBody>
      </p:sp>
      <p:pic>
        <p:nvPicPr>
          <p:cNvPr id="2052" name="Llun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itl 1"/>
          <p:cNvSpPr txBox="1">
            <a:spLocks/>
          </p:cNvSpPr>
          <p:nvPr/>
        </p:nvSpPr>
        <p:spPr>
          <a:xfrm>
            <a:off x="467543" y="260648"/>
            <a:ext cx="8087877" cy="8280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a:lstStyle>
          <a:p>
            <a:pPr defTabSz="914400">
              <a:defRPr/>
            </a:pPr>
            <a:r>
              <a:rPr lang="cy-GB" sz="3200" b="1" kern="0" dirty="0" smtClean="0">
                <a:solidFill>
                  <a:srgbClr val="33BDFB"/>
                </a:solidFill>
                <a:cs typeface="Arial" panose="020B0604020202020204" pitchFamily="34" charset="0"/>
              </a:rPr>
              <a:t>Cymraeg 2050 – rhaglen waith 2017-21</a:t>
            </a:r>
            <a:endParaRPr lang="cy-GB" sz="3200" b="1" kern="0" dirty="0">
              <a:solidFill>
                <a:srgbClr val="33BDFB"/>
              </a:solidFill>
              <a:cs typeface="Arial" panose="020B0604020202020204" pitchFamily="34" charset="0"/>
            </a:endParaRPr>
          </a:p>
        </p:txBody>
      </p:sp>
      <p:sp>
        <p:nvSpPr>
          <p:cNvPr id="8" name="Content Placeholder 2"/>
          <p:cNvSpPr>
            <a:spLocks noGrp="1"/>
          </p:cNvSpPr>
          <p:nvPr>
            <p:ph idx="1"/>
          </p:nvPr>
        </p:nvSpPr>
        <p:spPr>
          <a:xfrm>
            <a:off x="457200" y="1088740"/>
            <a:ext cx="8229600" cy="4212468"/>
          </a:xfrm>
        </p:spPr>
        <p:txBody>
          <a:bodyPr>
            <a:normAutofit/>
          </a:bodyPr>
          <a:lstStyle/>
          <a:p>
            <a:pPr marL="0" indent="0">
              <a:buNone/>
            </a:pPr>
            <a:r>
              <a:rPr lang="cy-GB" dirty="0" smtClean="0">
                <a:latin typeface="Arial Rounded MT Bold" panose="020F0704030504030204" pitchFamily="34" charset="0"/>
                <a:cs typeface="Arial" panose="020B0604020202020204" pitchFamily="34" charset="0"/>
              </a:rPr>
              <a:t>Erbyn 2021:</a:t>
            </a:r>
          </a:p>
          <a:p>
            <a:pPr>
              <a:buFont typeface="Wingdings" panose="05000000000000000000" pitchFamily="2" charset="2"/>
              <a:buChar char="§"/>
            </a:pPr>
            <a:r>
              <a:rPr lang="cy-GB" dirty="0" smtClean="0">
                <a:latin typeface="Arial Rounded MT Bold" panose="020F0704030504030204" pitchFamily="34" charset="0"/>
                <a:cs typeface="Arial" panose="020B0604020202020204" pitchFamily="34" charset="0"/>
              </a:rPr>
              <a:t>datblygu polisi cenedlaethol</a:t>
            </a:r>
          </a:p>
          <a:p>
            <a:pPr>
              <a:buFont typeface="Wingdings" panose="05000000000000000000" pitchFamily="2" charset="2"/>
              <a:buChar char="§"/>
            </a:pPr>
            <a:r>
              <a:rPr lang="cy-GB" dirty="0" smtClean="0">
                <a:latin typeface="Arial Rounded MT Bold" panose="020F0704030504030204" pitchFamily="34" charset="0"/>
                <a:cs typeface="Arial" panose="020B0604020202020204" pitchFamily="34" charset="0"/>
              </a:rPr>
              <a:t>adolygu a mireinio rhaglen Cymraeg i Blant</a:t>
            </a:r>
          </a:p>
          <a:p>
            <a:pPr>
              <a:buFont typeface="Wingdings" panose="05000000000000000000" pitchFamily="2" charset="2"/>
              <a:buChar char="§"/>
            </a:pPr>
            <a:r>
              <a:rPr lang="cy-GB" dirty="0" smtClean="0">
                <a:latin typeface="Arial Rounded MT Bold" panose="020F0704030504030204" pitchFamily="34" charset="0"/>
                <a:cs typeface="Arial" panose="020B0604020202020204" pitchFamily="34" charset="0"/>
              </a:rPr>
              <a:t>parhau i gydweithio â phartneriaid i rannu gwybodaeth am fanteision trosglwyddo’r iaith.</a:t>
            </a:r>
          </a:p>
        </p:txBody>
      </p:sp>
    </p:spTree>
    <p:extLst>
      <p:ext uri="{BB962C8B-B14F-4D97-AF65-F5344CB8AC3E}">
        <p14:creationId xmlns:p14="http://schemas.microsoft.com/office/powerpoint/2010/main" val="379992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etryal 12"/>
          <p:cNvSpPr>
            <a:spLocks noChangeArrowheads="1"/>
          </p:cNvSpPr>
          <p:nvPr/>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a:solidFill>
                <a:prstClr val="black"/>
              </a:solidFill>
              <a:latin typeface="Arial Rounded MT Bold" panose="020F0704030504030204" pitchFamily="34" charset="0"/>
            </a:endParaRPr>
          </a:p>
        </p:txBody>
      </p:sp>
      <p:pic>
        <p:nvPicPr>
          <p:cNvPr id="2052" name="Llun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itl 1"/>
          <p:cNvSpPr txBox="1">
            <a:spLocks/>
          </p:cNvSpPr>
          <p:nvPr/>
        </p:nvSpPr>
        <p:spPr>
          <a:xfrm>
            <a:off x="467544" y="260648"/>
            <a:ext cx="7632848" cy="8280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a:lstStyle>
          <a:p>
            <a:pPr defTabSz="914400">
              <a:defRPr/>
            </a:pPr>
            <a:r>
              <a:rPr lang="cy-GB" sz="3200" b="1" kern="0" dirty="0" smtClean="0">
                <a:solidFill>
                  <a:srgbClr val="33BDFB"/>
                </a:solidFill>
                <a:cs typeface="Arial" panose="020B0604020202020204" pitchFamily="34" charset="0"/>
              </a:rPr>
              <a:t>Rhagdybiaethau sy’n sail i’r taflwybr</a:t>
            </a:r>
            <a:endParaRPr lang="cy-GB" sz="3200" b="1" kern="0" dirty="0">
              <a:solidFill>
                <a:srgbClr val="33BDFB"/>
              </a:solidFill>
              <a:cs typeface="Arial" panose="020B0604020202020204" pitchFamily="34" charset="0"/>
            </a:endParaRPr>
          </a:p>
        </p:txBody>
      </p:sp>
      <p:sp>
        <p:nvSpPr>
          <p:cNvPr id="8" name="Content Placeholder 2"/>
          <p:cNvSpPr>
            <a:spLocks noGrp="1"/>
          </p:cNvSpPr>
          <p:nvPr>
            <p:ph idx="1"/>
          </p:nvPr>
        </p:nvSpPr>
        <p:spPr>
          <a:xfrm>
            <a:off x="457200" y="1088740"/>
            <a:ext cx="8229600" cy="4212468"/>
          </a:xfrm>
        </p:spPr>
        <p:txBody>
          <a:bodyPr>
            <a:normAutofit lnSpcReduction="10000"/>
          </a:bodyPr>
          <a:lstStyle/>
          <a:p>
            <a:pPr marL="0" indent="0">
              <a:buNone/>
            </a:pPr>
            <a:r>
              <a:rPr lang="cy-GB" b="1" dirty="0" smtClean="0">
                <a:latin typeface="Arial Rounded MT Bold" panose="020F0704030504030204" pitchFamily="34" charset="0"/>
                <a:cs typeface="Arial" panose="020B0604020202020204" pitchFamily="34" charset="0"/>
              </a:rPr>
              <a:t>2017-21:</a:t>
            </a:r>
          </a:p>
          <a:p>
            <a:pPr marL="0" indent="0">
              <a:buNone/>
            </a:pPr>
            <a:r>
              <a:rPr lang="cy-GB" dirty="0" smtClean="0">
                <a:latin typeface="Arial Rounded MT Bold" panose="020F0704030504030204" pitchFamily="34" charset="0"/>
                <a:cs typeface="Arial" panose="020B0604020202020204" pitchFamily="34" charset="0"/>
              </a:rPr>
              <a:t>Rhagweld parhad </a:t>
            </a:r>
            <a:r>
              <a:rPr lang="cy-GB" dirty="0" smtClean="0">
                <a:latin typeface="Arial Rounded MT Bold" panose="020F0704030504030204" pitchFamily="34" charset="0"/>
                <a:cs typeface="Arial" panose="020B0604020202020204" pitchFamily="34" charset="0"/>
              </a:rPr>
              <a:t>i’r </a:t>
            </a:r>
            <a:r>
              <a:rPr lang="cy-GB" dirty="0" smtClean="0">
                <a:latin typeface="Arial Rounded MT Bold" panose="020F0704030504030204" pitchFamily="34" charset="0"/>
                <a:cs typeface="Arial" panose="020B0604020202020204" pitchFamily="34" charset="0"/>
              </a:rPr>
              <a:t>cynnydd bach a gafwyd rhwng 2001 a 2011</a:t>
            </a:r>
          </a:p>
          <a:p>
            <a:pPr marL="0" indent="0">
              <a:buNone/>
            </a:pPr>
            <a:endParaRPr lang="cy-GB" dirty="0" smtClean="0">
              <a:latin typeface="Arial Rounded MT Bold" panose="020F0704030504030204" pitchFamily="34" charset="0"/>
              <a:cs typeface="Arial" panose="020B0604020202020204" pitchFamily="34" charset="0"/>
            </a:endParaRPr>
          </a:p>
          <a:p>
            <a:pPr marL="0" indent="0">
              <a:buNone/>
            </a:pPr>
            <a:r>
              <a:rPr lang="cy-GB" b="1" dirty="0" smtClean="0">
                <a:latin typeface="Arial Rounded MT Bold" panose="020F0704030504030204" pitchFamily="34" charset="0"/>
                <a:cs typeface="Arial" panose="020B0604020202020204" pitchFamily="34" charset="0"/>
              </a:rPr>
              <a:t>2021-31:</a:t>
            </a:r>
          </a:p>
          <a:p>
            <a:pPr marL="0" indent="0">
              <a:buNone/>
            </a:pPr>
            <a:r>
              <a:rPr lang="cy-GB" dirty="0" smtClean="0">
                <a:latin typeface="Arial Rounded MT Bold" panose="020F0704030504030204" pitchFamily="34" charset="0"/>
                <a:cs typeface="Arial" panose="020B0604020202020204" pitchFamily="34" charset="0"/>
              </a:rPr>
              <a:t>Cynnydd graddol ond ceidwadol</a:t>
            </a:r>
          </a:p>
          <a:p>
            <a:pPr marL="0" indent="0">
              <a:buNone/>
            </a:pPr>
            <a:endParaRPr lang="cy-GB" dirty="0" smtClean="0">
              <a:latin typeface="Arial Rounded MT Bold" panose="020F0704030504030204" pitchFamily="34" charset="0"/>
              <a:cs typeface="Arial" panose="020B0604020202020204" pitchFamily="34" charset="0"/>
            </a:endParaRPr>
          </a:p>
          <a:p>
            <a:pPr marL="0" indent="0">
              <a:buNone/>
            </a:pPr>
            <a:r>
              <a:rPr lang="cy-GB" b="1" dirty="0" smtClean="0">
                <a:latin typeface="Arial Rounded MT Bold" panose="020F0704030504030204" pitchFamily="34" charset="0"/>
                <a:cs typeface="Arial" panose="020B0604020202020204" pitchFamily="34" charset="0"/>
              </a:rPr>
              <a:t>2031-50:</a:t>
            </a:r>
          </a:p>
          <a:p>
            <a:pPr marL="0" indent="0">
              <a:buNone/>
            </a:pPr>
            <a:r>
              <a:rPr lang="cy-GB" dirty="0" smtClean="0">
                <a:latin typeface="Arial Rounded MT Bold" panose="020F0704030504030204" pitchFamily="34" charset="0"/>
                <a:cs typeface="Arial" panose="020B0604020202020204" pitchFamily="34" charset="0"/>
              </a:rPr>
              <a:t>Cynnydd ar raddfa </a:t>
            </a:r>
            <a:r>
              <a:rPr lang="cy-GB" dirty="0" err="1" smtClean="0">
                <a:latin typeface="Arial Rounded MT Bold" panose="020F0704030504030204" pitchFamily="34" charset="0"/>
                <a:cs typeface="Arial" panose="020B0604020202020204" pitchFamily="34" charset="0"/>
              </a:rPr>
              <a:t>gyflymach</a:t>
            </a:r>
            <a:endParaRPr lang="cy-GB" dirty="0" smtClean="0">
              <a:latin typeface="Arial Rounded MT Bold" panose="020F0704030504030204" pitchFamily="34" charset="0"/>
              <a:cs typeface="Arial" panose="020B0604020202020204" pitchFamily="34" charset="0"/>
            </a:endParaRPr>
          </a:p>
          <a:p>
            <a:pPr marL="0" indent="0">
              <a:buNone/>
            </a:pPr>
            <a:endParaRPr lang="en-GB" dirty="0" smtClean="0">
              <a:latin typeface="Arial Rounded MT Bold" panose="020F0704030504030204" pitchFamily="34" charset="0"/>
              <a:cs typeface="Arial" panose="020B0604020202020204" pitchFamily="34" charset="0"/>
            </a:endParaRPr>
          </a:p>
          <a:p>
            <a:pPr marL="0" indent="0">
              <a:buNone/>
            </a:pPr>
            <a:endParaRPr lang="en-GB" dirty="0">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3854326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etryal 12"/>
          <p:cNvSpPr>
            <a:spLocks noChangeArrowheads="1"/>
          </p:cNvSpPr>
          <p:nvPr/>
        </p:nvSpPr>
        <p:spPr bwMode="auto">
          <a:xfrm>
            <a:off x="0" y="5799138"/>
            <a:ext cx="9144000" cy="1069975"/>
          </a:xfrm>
          <a:prstGeom prst="rect">
            <a:avLst/>
          </a:prstGeom>
          <a:solidFill>
            <a:srgbClr val="33BD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a:endParaRPr lang="cy-GB" altLang="cy-GB">
              <a:solidFill>
                <a:prstClr val="black"/>
              </a:solidFill>
              <a:latin typeface="Arial Rounded MT Bold" panose="020F0704030504030204" pitchFamily="34" charset="0"/>
            </a:endParaRPr>
          </a:p>
        </p:txBody>
      </p:sp>
      <p:pic>
        <p:nvPicPr>
          <p:cNvPr id="2052" name="Llun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989638"/>
            <a:ext cx="2619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itl 1"/>
          <p:cNvSpPr txBox="1">
            <a:spLocks/>
          </p:cNvSpPr>
          <p:nvPr/>
        </p:nvSpPr>
        <p:spPr>
          <a:xfrm>
            <a:off x="467544" y="260648"/>
            <a:ext cx="7632848" cy="8280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a:lstStyle>
          <a:p>
            <a:pPr defTabSz="914400">
              <a:defRPr/>
            </a:pPr>
            <a:r>
              <a:rPr lang="cy-GB" sz="3200" b="1" kern="0" dirty="0" smtClean="0">
                <a:solidFill>
                  <a:srgbClr val="33BDFB"/>
                </a:solidFill>
                <a:cs typeface="Arial" panose="020B0604020202020204" pitchFamily="34" charset="0"/>
              </a:rPr>
              <a:t>Cymraeg i Blant</a:t>
            </a:r>
            <a:endParaRPr lang="cy-GB" sz="3200" b="1" kern="0" dirty="0">
              <a:solidFill>
                <a:srgbClr val="33BDFB"/>
              </a:solidFill>
              <a:cs typeface="Arial" panose="020B0604020202020204" pitchFamily="34" charset="0"/>
            </a:endParaRPr>
          </a:p>
        </p:txBody>
      </p:sp>
      <p:sp>
        <p:nvSpPr>
          <p:cNvPr id="8" name="Content Placeholder 2"/>
          <p:cNvSpPr>
            <a:spLocks noGrp="1"/>
          </p:cNvSpPr>
          <p:nvPr>
            <p:ph idx="1"/>
          </p:nvPr>
        </p:nvSpPr>
        <p:spPr>
          <a:xfrm>
            <a:off x="457200" y="1088740"/>
            <a:ext cx="8229600" cy="1065881"/>
          </a:xfrm>
        </p:spPr>
        <p:txBody>
          <a:bodyPr>
            <a:normAutofit/>
          </a:bodyPr>
          <a:lstStyle/>
          <a:p>
            <a:pPr marL="0" indent="0">
              <a:buNone/>
            </a:pPr>
            <a:r>
              <a:rPr lang="cy-GB" dirty="0" smtClean="0">
                <a:latin typeface="Arial Rounded MT Bold" panose="020F0704030504030204" pitchFamily="34" charset="0"/>
                <a:cs typeface="Arial" panose="020B0604020202020204" pitchFamily="34" charset="0"/>
              </a:rPr>
              <a:t>Annog a chefnogi teuluoedd i ddefnyddio mwy o Gymraeg</a:t>
            </a:r>
          </a:p>
          <a:p>
            <a:pPr marL="0" indent="0">
              <a:buNone/>
            </a:pPr>
            <a:endParaRPr lang="en-GB" dirty="0" smtClean="0">
              <a:latin typeface="Arial Rounded MT Bold" panose="020F0704030504030204" pitchFamily="34" charset="0"/>
              <a:cs typeface="Arial" panose="020B0604020202020204" pitchFamily="34" charset="0"/>
            </a:endParaRPr>
          </a:p>
          <a:p>
            <a:pPr marL="0" indent="0">
              <a:buNone/>
            </a:pPr>
            <a:endParaRPr lang="en-GB" dirty="0" smtClean="0">
              <a:latin typeface="Arial Rounded MT Bold" panose="020F0704030504030204" pitchFamily="34" charset="0"/>
              <a:cs typeface="Arial" panose="020B0604020202020204" pitchFamily="34" charset="0"/>
            </a:endParaRPr>
          </a:p>
          <a:p>
            <a:pPr marL="0" indent="0">
              <a:buNone/>
            </a:pPr>
            <a:endParaRPr lang="en-GB" dirty="0">
              <a:latin typeface="Arial Rounded MT Bold" panose="020F0704030504030204" pitchFamily="34" charset="0"/>
              <a:cs typeface="Arial" panose="020B0604020202020204" pitchFamily="34" charset="0"/>
            </a:endParaRPr>
          </a:p>
        </p:txBody>
      </p:sp>
      <p:grpSp>
        <p:nvGrpSpPr>
          <p:cNvPr id="2" name="Grwpio 1"/>
          <p:cNvGrpSpPr/>
          <p:nvPr/>
        </p:nvGrpSpPr>
        <p:grpSpPr>
          <a:xfrm>
            <a:off x="354013" y="2291256"/>
            <a:ext cx="8435975" cy="3341728"/>
            <a:chOff x="250825" y="2291256"/>
            <a:chExt cx="8435975" cy="3341728"/>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6342" y="4035410"/>
              <a:ext cx="1587625" cy="158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291256"/>
              <a:ext cx="2265465" cy="3331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703" y="2291256"/>
              <a:ext cx="2158982" cy="1523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3368" y="2929185"/>
              <a:ext cx="2167873" cy="152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8786" y="3003926"/>
              <a:ext cx="1838014" cy="2629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88355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asted-image.tif"/>
          <p:cNvPicPr/>
          <p:nvPr/>
        </p:nvPicPr>
        <p:blipFill>
          <a:blip r:embed="rId2">
            <a:extLst/>
          </a:blip>
          <a:stretch>
            <a:fillRect/>
          </a:stretch>
        </p:blipFill>
        <p:spPr>
          <a:xfrm>
            <a:off x="0" y="1080656"/>
            <a:ext cx="9144000" cy="5777344"/>
          </a:xfrm>
          <a:prstGeom prst="rect">
            <a:avLst/>
          </a:prstGeom>
          <a:ln w="12700">
            <a:miter lim="400000"/>
          </a:ln>
        </p:spPr>
      </p:pic>
      <p:sp>
        <p:nvSpPr>
          <p:cNvPr id="4" name="TextBox 3"/>
          <p:cNvSpPr txBox="1"/>
          <p:nvPr/>
        </p:nvSpPr>
        <p:spPr>
          <a:xfrm>
            <a:off x="1129149" y="156424"/>
            <a:ext cx="7890160" cy="1200329"/>
          </a:xfrm>
          <a:prstGeom prst="rect">
            <a:avLst/>
          </a:prstGeom>
          <a:noFill/>
        </p:spPr>
        <p:txBody>
          <a:bodyPr wrap="square" rtlCol="0">
            <a:spAutoFit/>
          </a:bodyPr>
          <a:lstStyle/>
          <a:p>
            <a:pPr rtl="0"/>
            <a:r>
              <a:rPr lang="cy" sz="2400" b="1" dirty="0">
                <a:solidFill>
                  <a:schemeClr val="bg1"/>
                </a:solidFill>
                <a:latin typeface="Franklin Gothic Medium" charset="0"/>
                <a:ea typeface="Franklin Gothic Medium" charset="0"/>
                <a:cs typeface="Franklin Gothic Medium" charset="0"/>
              </a:rPr>
              <a:t>Dylanwad ffactorau cymdeithasol a sosioseicolegol ar drosglwyddo'r Gymraeg rhwng y cenedlaethau</a:t>
            </a:r>
            <a:endParaRPr lang="en-GB" sz="2400" b="1" dirty="0">
              <a:solidFill>
                <a:schemeClr val="bg1"/>
              </a:solidFill>
              <a:latin typeface="Franklin Gothic Medium" charset="0"/>
              <a:ea typeface="Franklin Gothic Medium" charset="0"/>
              <a:cs typeface="Franklin Gothic Medium" charset="0"/>
            </a:endParaRPr>
          </a:p>
          <a:p>
            <a:pPr rtl="0"/>
            <a:endParaRPr lang="en-US" sz="2400" dirty="0">
              <a:solidFill>
                <a:schemeClr val="bg1"/>
              </a:solidFill>
              <a:latin typeface="Franklin Gothic Medium"/>
              <a:cs typeface="Franklin Gothic Medium"/>
            </a:endParaRPr>
          </a:p>
        </p:txBody>
      </p:sp>
      <p:sp>
        <p:nvSpPr>
          <p:cNvPr id="8" name="Rectangle 7"/>
          <p:cNvSpPr/>
          <p:nvPr/>
        </p:nvSpPr>
        <p:spPr>
          <a:xfrm>
            <a:off x="0" y="5472544"/>
            <a:ext cx="9144000" cy="1385455"/>
          </a:xfrm>
          <a:prstGeom prst="rect">
            <a:avLst/>
          </a:prstGeom>
          <a:solidFill>
            <a:schemeClr val="tx1">
              <a:alpha val="31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0">
              <a:defRPr/>
            </a:pPr>
            <a:endParaRPr lang="en-US" sz="1800" dirty="0"/>
          </a:p>
        </p:txBody>
      </p:sp>
      <p:sp>
        <p:nvSpPr>
          <p:cNvPr id="9" name="TextBox 6"/>
          <p:cNvSpPr txBox="1">
            <a:spLocks noChangeArrowheads="1"/>
          </p:cNvSpPr>
          <p:nvPr/>
        </p:nvSpPr>
        <p:spPr bwMode="auto">
          <a:xfrm>
            <a:off x="413962" y="5748641"/>
            <a:ext cx="83160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marL="180975" indent="-1809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r" rtl="0">
              <a:buClr>
                <a:srgbClr val="B63241"/>
              </a:buClr>
            </a:pPr>
            <a:r>
              <a:rPr lang="cy" b="1">
                <a:solidFill>
                  <a:schemeClr val="bg1"/>
                </a:solidFill>
                <a:latin typeface="Franklin Gothic Medium"/>
                <a:cs typeface="Franklin Gothic Medium"/>
              </a:rPr>
              <a:t>Jeremy Evas, Jonathan Morris &amp; Lorraine Whitmarsh</a:t>
            </a:r>
          </a:p>
          <a:p>
            <a:pPr algn="r" rtl="0">
              <a:buClr>
                <a:srgbClr val="B63241"/>
              </a:buClr>
            </a:pPr>
            <a:r>
              <a:rPr lang="cy" b="1">
                <a:solidFill>
                  <a:schemeClr val="bg1"/>
                </a:solidFill>
                <a:latin typeface="Franklin Gothic Medium"/>
                <a:cs typeface="Franklin Gothic Medium"/>
              </a:rPr>
              <a:t>Prifysgol Caerdydd</a:t>
            </a:r>
            <a:endParaRPr lang="en-GB" altLang="en-US" b="1" dirty="0">
              <a:solidFill>
                <a:schemeClr val="bg1"/>
              </a:solidFill>
              <a:latin typeface="Franklin Gothic Medium"/>
              <a:cs typeface="Franklin Gothic Medium"/>
            </a:endParaRPr>
          </a:p>
        </p:txBody>
      </p:sp>
    </p:spTree>
    <p:extLst>
      <p:ext uri="{BB962C8B-B14F-4D97-AF65-F5344CB8AC3E}">
        <p14:creationId xmlns:p14="http://schemas.microsoft.com/office/powerpoint/2010/main" val="583320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dirty="0">
                <a:solidFill>
                  <a:schemeClr val="bg1"/>
                </a:solidFill>
                <a:latin typeface="Franklin Gothic Medium"/>
                <a:cs typeface="Franklin Gothic Medium"/>
              </a:rPr>
              <a:t>Gorolwg o'r prosiect</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137768" y="1194012"/>
            <a:ext cx="6745632" cy="5632311"/>
          </a:xfrm>
          <a:prstGeom prst="rect">
            <a:avLst/>
          </a:prstGeom>
          <a:noFill/>
          <a:ln w="9525">
            <a:noFill/>
            <a:miter lim="800000"/>
            <a:headEnd/>
            <a:tailEnd/>
          </a:ln>
        </p:spPr>
        <p:txBody>
          <a:bodyPr wrap="square" rtlCol="0">
            <a:spAutoFit/>
          </a:bodyPr>
          <a:lstStyle/>
          <a:p>
            <a:pPr marL="342900" indent="-342900" rtl="0">
              <a:buClr>
                <a:srgbClr val="B63241"/>
              </a:buClr>
              <a:buFont typeface="Arial" charset="0"/>
              <a:buChar char="•"/>
              <a:defRPr/>
            </a:pPr>
            <a:r>
              <a:rPr lang="cy" sz="2400" dirty="0">
                <a:latin typeface="Franklin Gothic Medium"/>
                <a:ea typeface="ＭＳ Ｐゴシック" charset="0"/>
                <a:cs typeface="Franklin Gothic Medium"/>
              </a:rPr>
              <a:t>Prosiect a gomisiynwyd gan Lywodraeth Cymru a gyhoeddwyd yn unol â phrotocolau cyhoeddi ymchwil gymdeithasol y Llywodraeth (Mehefin 2017).</a:t>
            </a:r>
          </a:p>
          <a:p>
            <a:pPr marL="342900" indent="-342900" rtl="0">
              <a:buClr>
                <a:srgbClr val="B63241"/>
              </a:buClr>
              <a:buFont typeface="Arial" charset="0"/>
              <a:buChar char="•"/>
              <a:defRPr/>
            </a:pPr>
            <a:endParaRPr lang="en-US" sz="2400" dirty="0">
              <a:latin typeface="Franklin Gothic Medium"/>
              <a:ea typeface="ＭＳ Ｐゴシック" charset="0"/>
              <a:cs typeface="Franklin Gothic Medium"/>
            </a:endParaRPr>
          </a:p>
          <a:p>
            <a:pPr marL="342900" indent="-342900" rtl="0">
              <a:buClr>
                <a:srgbClr val="B63241"/>
              </a:buClr>
              <a:buFont typeface="Arial" charset="0"/>
              <a:buChar char="•"/>
              <a:defRPr/>
            </a:pPr>
            <a:r>
              <a:rPr lang="cy" sz="2400" dirty="0">
                <a:latin typeface="Franklin Gothic Medium" charset="0"/>
                <a:ea typeface="Franklin Gothic Medium" charset="0"/>
                <a:cs typeface="Franklin Gothic Medium" charset="0"/>
              </a:rPr>
              <a:t>Safbwyntiau'r ymchwilwyr, ac nid o reidrwydd rhai Llywodraeth Cymru, yw'r safbwyntiau a fynegir yn yr adroddiad hwn.</a:t>
            </a:r>
          </a:p>
          <a:p>
            <a:pPr marL="342900" indent="-342900" rtl="0">
              <a:buClr>
                <a:srgbClr val="B63241"/>
              </a:buClr>
              <a:buFont typeface="Arial" charset="0"/>
              <a:buChar char="•"/>
              <a:defRPr/>
            </a:pPr>
            <a:endParaRPr lang="en-GB" sz="2400" dirty="0">
              <a:latin typeface="Franklin Gothic Medium" charset="0"/>
              <a:ea typeface="Franklin Gothic Medium" charset="0"/>
              <a:cs typeface="Franklin Gothic Medium" charset="0"/>
            </a:endParaRPr>
          </a:p>
          <a:p>
            <a:pPr marL="342900" indent="-342900" rtl="0">
              <a:buClr>
                <a:srgbClr val="B63241"/>
              </a:buClr>
              <a:buFont typeface="Arial" charset="0"/>
              <a:buChar char="•"/>
              <a:defRPr/>
            </a:pPr>
            <a:r>
              <a:rPr lang="cy" sz="2400" dirty="0">
                <a:latin typeface="Franklin Gothic Medium" charset="0"/>
                <a:ea typeface="Franklin Gothic Medium" charset="0"/>
                <a:cs typeface="Franklin Gothic Medium" charset="0"/>
              </a:rPr>
              <a:t>Mewn cydweithrediad â Statiaith ac Ymchwil Arad.</a:t>
            </a:r>
          </a:p>
          <a:p>
            <a:pPr marL="342900" indent="-342900" rtl="0">
              <a:buClr>
                <a:srgbClr val="B63241"/>
              </a:buClr>
              <a:buFont typeface="Arial" charset="0"/>
              <a:buChar char="•"/>
              <a:defRPr/>
            </a:pPr>
            <a:endParaRPr lang="en-GB" sz="2400" dirty="0">
              <a:latin typeface="Franklin Gothic Medium" charset="0"/>
              <a:ea typeface="Franklin Gothic Medium" charset="0"/>
              <a:cs typeface="Franklin Gothic Medium" charset="0"/>
            </a:endParaRPr>
          </a:p>
          <a:p>
            <a:pPr marL="342900" indent="-342900" rtl="0">
              <a:buClr>
                <a:srgbClr val="B63241"/>
              </a:buClr>
              <a:buFont typeface="Arial" charset="0"/>
              <a:buChar char="•"/>
              <a:defRPr/>
            </a:pPr>
            <a:r>
              <a:rPr lang="cy" sz="2400" dirty="0">
                <a:latin typeface="Franklin Gothic Medium" charset="0"/>
                <a:ea typeface="Franklin Gothic Medium" charset="0"/>
                <a:cs typeface="Franklin Gothic Medium" charset="0"/>
              </a:rPr>
              <a:t>Adroddiad llawn: </a:t>
            </a:r>
            <a:r>
              <a:rPr lang="cy" sz="2400" dirty="0">
                <a:latin typeface="Franklin Gothic Medium" charset="0"/>
                <a:ea typeface="Franklin Gothic Medium" charset="0"/>
                <a:cs typeface="Franklin Gothic Medium" charset="0"/>
                <a:hlinkClick r:id="rId2"/>
              </a:rPr>
              <a:t>http://gov.wales/statistics-and-research/welsh-language-transmission-use-in-families/?skip=1&amp;lang=cy</a:t>
            </a:r>
            <a:endParaRPr lang="en-US" sz="2400" dirty="0">
              <a:latin typeface="Franklin Gothic Medium"/>
              <a:ea typeface="ＭＳ Ｐゴシック" charset="0"/>
              <a:cs typeface="Franklin Gothic Medium"/>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6916162" y="4100972"/>
            <a:ext cx="1824369" cy="1705729"/>
          </a:xfrm>
          <a:prstGeom prst="rect">
            <a:avLst/>
          </a:prstGeom>
        </p:spPr>
      </p:pic>
      <p:pic>
        <p:nvPicPr>
          <p:cNvPr id="6" name="Picture 2"/>
          <p:cNvPicPr/>
          <p:nvPr/>
        </p:nvPicPr>
        <p:blipFill>
          <a:blip r:embed="rId4" cstate="print">
            <a:extLst>
              <a:ext uri="{28A0092B-C50C-407E-A947-70E740481C1C}">
                <a14:useLocalDpi xmlns:a14="http://schemas.microsoft.com/office/drawing/2010/main" val="0"/>
              </a:ext>
            </a:extLst>
          </a:blip>
          <a:stretch>
            <a:fillRect/>
          </a:stretch>
        </p:blipFill>
        <p:spPr>
          <a:xfrm>
            <a:off x="6916162" y="1536700"/>
            <a:ext cx="1824369" cy="1848056"/>
          </a:xfrm>
          <a:prstGeom prst="rect">
            <a:avLst/>
          </a:prstGeom>
          <a:extLst>
            <a:ext uri="{FAA26D3D-D897-4be2-8F04-BA451C77F1D7}">
              <ma14:placeholderFlag xmlns:ma14="http://schemas.microsoft.com/office/mac/drawingml/2011/main" xmlns=""/>
            </a:ext>
          </a:extLst>
        </p:spPr>
      </p:pic>
    </p:spTree>
    <p:extLst>
      <p:ext uri="{BB962C8B-B14F-4D97-AF65-F5344CB8AC3E}">
        <p14:creationId xmlns:p14="http://schemas.microsoft.com/office/powerpoint/2010/main" val="391603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297264"/>
            <a:ext cx="7646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a:solidFill>
                  <a:schemeClr val="bg1"/>
                </a:solidFill>
                <a:latin typeface="Franklin Gothic Medium"/>
                <a:cs typeface="Franklin Gothic Medium"/>
              </a:rPr>
              <a:t>Nod y Prosiect</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4770537"/>
          </a:xfrm>
          <a:prstGeom prst="rect">
            <a:avLst/>
          </a:prstGeom>
          <a:noFill/>
          <a:ln w="9525">
            <a:noFill/>
            <a:miter lim="800000"/>
            <a:headEnd/>
            <a:tailEnd/>
          </a:ln>
        </p:spPr>
        <p:txBody>
          <a:bodyPr wrap="square" rtlCol="0">
            <a:spAutoFit/>
          </a:bodyPr>
          <a:lstStyle/>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Nod y prosiect oedd:</a:t>
            </a:r>
          </a:p>
          <a:p>
            <a:pPr marL="800100" lvl="1" indent="-342900" rtl="0">
              <a:buClr>
                <a:srgbClr val="C00000"/>
              </a:buClr>
              <a:buFont typeface="Arial" panose="020B0604020202020204" pitchFamily="34" charset="0"/>
              <a:buChar char="•"/>
            </a:pPr>
            <a:r>
              <a:rPr lang="cy" sz="2400" dirty="0">
                <a:latin typeface="Franklin Gothic Medium" panose="020B0603020102020204" pitchFamily="34" charset="0"/>
              </a:rPr>
              <a:t>Archwilio patrymau trosglwyddo'r Gymraeg a'i defnydd mewn teuluoedd sydd â phlant rhwng 0 a 4 oed ledled Cymru; a</a:t>
            </a:r>
          </a:p>
          <a:p>
            <a:pPr marL="800100" lvl="1" indent="-342900" rtl="0">
              <a:buClr>
                <a:srgbClr val="C00000"/>
              </a:buClr>
              <a:buFont typeface="Arial" panose="020B0604020202020204" pitchFamily="34" charset="0"/>
              <a:buChar char="•"/>
            </a:pPr>
            <a:r>
              <a:rPr lang="cy" sz="2400" dirty="0">
                <a:latin typeface="Franklin Gothic Medium" panose="020B0603020102020204" pitchFamily="34" charset="0"/>
              </a:rPr>
              <a:t>chynyddu ein dealltwriaeth o'r ffactorau sydd yn dylanwadu ar y tueddiadau hyn.</a:t>
            </a:r>
            <a:endParaRPr lang="en-US" sz="1600" dirty="0">
              <a:solidFill>
                <a:schemeClr val="tx1">
                  <a:lumMod val="50000"/>
                  <a:lumOff val="50000"/>
                </a:schemeClr>
              </a:solidFill>
              <a:latin typeface="Franklin Gothic Book"/>
              <a:ea typeface="ＭＳ Ｐゴシック" charset="0"/>
            </a:endParaRPr>
          </a:p>
          <a:p>
            <a:pPr marL="800100" lvl="1" indent="-342900" rtl="0">
              <a:buClr>
                <a:srgbClr val="C00000"/>
              </a:buClr>
              <a:buFont typeface="Arial" panose="020B0604020202020204" pitchFamily="34" charset="0"/>
              <a:buChar char="•"/>
            </a:pPr>
            <a:endParaRPr lang="en-US" sz="1600" dirty="0">
              <a:solidFill>
                <a:schemeClr val="tx1">
                  <a:lumMod val="50000"/>
                  <a:lumOff val="50000"/>
                </a:schemeClr>
              </a:solidFill>
              <a:latin typeface="Franklin Gothic Book"/>
              <a:ea typeface="ＭＳ Ｐゴシック" charset="0"/>
              <a:cs typeface="Franklin Gothic Medium"/>
            </a:endParaRPr>
          </a:p>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Cyd-destun polisi'r Gymraeg:</a:t>
            </a:r>
          </a:p>
          <a:p>
            <a:pPr marL="800100" lvl="1" indent="-342900" rtl="0">
              <a:buClr>
                <a:srgbClr val="C00000"/>
              </a:buClr>
              <a:buFont typeface="Arial" panose="020B0604020202020204" pitchFamily="34" charset="0"/>
              <a:buChar char="•"/>
            </a:pPr>
            <a:r>
              <a:rPr lang="cy" sz="2400" i="1" dirty="0">
                <a:latin typeface="Franklin Gothic Medium" panose="020B0603020102020204" pitchFamily="34" charset="0"/>
                <a:ea typeface="ＭＳ Ｐゴシック" charset="0"/>
                <a:cs typeface="Franklin Gothic Medium"/>
              </a:rPr>
              <a:t>Iaith Fyw: Iaith Byw </a:t>
            </a:r>
            <a:r>
              <a:rPr lang="cy" sz="2400" dirty="0">
                <a:latin typeface="Franklin Gothic Medium" panose="020B0603020102020204" pitchFamily="34" charset="0"/>
                <a:ea typeface="ＭＳ Ｐゴシック" charset="0"/>
                <a:cs typeface="Franklin Gothic Medium"/>
              </a:rPr>
              <a:t>(Llywodraeth Cymru 2012).</a:t>
            </a:r>
          </a:p>
          <a:p>
            <a:pPr marL="800100" lvl="1" indent="-342900" rtl="0">
              <a:buClr>
                <a:srgbClr val="C00000"/>
              </a:buClr>
              <a:buFont typeface="Arial" panose="020B0604020202020204" pitchFamily="34" charset="0"/>
              <a:buChar char="•"/>
            </a:pPr>
            <a:r>
              <a:rPr lang="cy" sz="2400" i="1" dirty="0">
                <a:latin typeface="Franklin Gothic Medium" panose="020B0603020102020204" pitchFamily="34" charset="0"/>
                <a:ea typeface="ＭＳ Ｐゴシック" charset="0"/>
                <a:cs typeface="Franklin Gothic Medium"/>
              </a:rPr>
              <a:t>Bwrw 'mlaen</a:t>
            </a:r>
            <a:r>
              <a:rPr lang="cy" sz="2400" dirty="0">
                <a:latin typeface="Franklin Gothic Medium" panose="020B0603020102020204" pitchFamily="34" charset="0"/>
                <a:ea typeface="ＭＳ Ｐゴシック" charset="0"/>
                <a:cs typeface="Franklin Gothic Medium"/>
              </a:rPr>
              <a:t> (Llywodraeth Cymru 2014).</a:t>
            </a:r>
          </a:p>
          <a:p>
            <a:pPr marL="800100" lvl="1" indent="-342900" rtl="0">
              <a:buClr>
                <a:srgbClr val="C00000"/>
              </a:buClr>
              <a:buFont typeface="Arial" panose="020B0604020202020204" pitchFamily="34" charset="0"/>
              <a:buChar char="•"/>
            </a:pPr>
            <a:r>
              <a:rPr lang="cy" sz="2400" i="1" dirty="0">
                <a:latin typeface="Franklin Gothic Medium" panose="020B0603020102020204" pitchFamily="34" charset="0"/>
              </a:rPr>
              <a:t>Ymgynghoriad ar Strategaeth Ddrafft Llywodraeth Cymru: Miliwn o Siaradwyr erbyn 2050 </a:t>
            </a:r>
            <a:r>
              <a:rPr lang="cy" sz="2400" dirty="0">
                <a:latin typeface="Franklin Gothic Medium" panose="020B0603020102020204" pitchFamily="34" charset="0"/>
              </a:rPr>
              <a:t>(Llywodraeth Cymru 2016).</a:t>
            </a:r>
            <a:endParaRPr lang="en-GB" sz="2400" dirty="0">
              <a:latin typeface="Franklin Gothic Medium" panose="020B0603020102020204" pitchFamily="34" charset="0"/>
              <a:ea typeface="ＭＳ Ｐゴシック" charset="0"/>
              <a:cs typeface="Franklin Gothic Medium"/>
            </a:endParaRPr>
          </a:p>
        </p:txBody>
      </p:sp>
    </p:spTree>
    <p:extLst>
      <p:ext uri="{BB962C8B-B14F-4D97-AF65-F5344CB8AC3E}">
        <p14:creationId xmlns:p14="http://schemas.microsoft.com/office/powerpoint/2010/main" val="336460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96879" y="82660"/>
            <a:ext cx="764606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rtl="0" eaLnBrk="1" hangingPunct="1"/>
            <a:r>
              <a:rPr lang="cy" sz="2800" dirty="0">
                <a:solidFill>
                  <a:schemeClr val="bg1"/>
                </a:solidFill>
                <a:latin typeface="Franklin Gothic Medium"/>
                <a:cs typeface="Franklin Gothic Medium"/>
              </a:rPr>
              <a:t>Cyd-destun yr ymchwil: Astudiaethau blaenorol o drosglwyddo'r Gymraeg</a:t>
            </a:r>
            <a:endParaRPr lang="en-GB" altLang="en-US" sz="2800" dirty="0">
              <a:solidFill>
                <a:schemeClr val="bg1"/>
              </a:solidFill>
              <a:latin typeface="Franklin Gothic Medium"/>
              <a:cs typeface="Franklin Gothic Medium"/>
            </a:endParaRPr>
          </a:p>
        </p:txBody>
      </p:sp>
      <p:sp>
        <p:nvSpPr>
          <p:cNvPr id="5" name="TextBox 6"/>
          <p:cNvSpPr txBox="1">
            <a:spLocks noChangeArrowheads="1"/>
          </p:cNvSpPr>
          <p:nvPr/>
        </p:nvSpPr>
        <p:spPr bwMode="auto">
          <a:xfrm>
            <a:off x="374073" y="1399309"/>
            <a:ext cx="8368873" cy="4893647"/>
          </a:xfrm>
          <a:prstGeom prst="rect">
            <a:avLst/>
          </a:prstGeom>
          <a:noFill/>
          <a:ln w="9525">
            <a:noFill/>
            <a:miter lim="800000"/>
            <a:headEnd/>
            <a:tailEnd/>
          </a:ln>
        </p:spPr>
        <p:txBody>
          <a:bodyPr wrap="square" rtlCol="0">
            <a:spAutoFit/>
          </a:bodyPr>
          <a:lstStyle/>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'Bilingual mothers rear monolingual English children because the encouragement, even pressures, for that language generally are stronger and more widespread than the corresponding support and facilities fostering bilingualism in Wales' (Harrison et al. 1981, p. 61).</a:t>
            </a:r>
          </a:p>
          <a:p>
            <a:pPr marL="342900" indent="-342900" rtl="0">
              <a:buClr>
                <a:srgbClr val="C00000"/>
              </a:buClr>
              <a:buFont typeface="Arial" panose="020B0604020202020204" pitchFamily="34" charset="0"/>
              <a:buChar char="•"/>
            </a:pPr>
            <a:endParaRPr lang="en-GB" sz="2400" dirty="0">
              <a:latin typeface="Franklin Gothic Medium" panose="020B0603020102020204" pitchFamily="34" charset="0"/>
            </a:endParaRPr>
          </a:p>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Diffyg hyder yn y Gymraeg ymysg rhai rhieni (Harrison et al. 1981; Bellin 1994).</a:t>
            </a:r>
          </a:p>
          <a:p>
            <a:pPr marL="342900" indent="-342900" rtl="0">
              <a:buClr>
                <a:srgbClr val="C00000"/>
              </a:buClr>
              <a:buFont typeface="Arial" panose="020B0604020202020204" pitchFamily="34" charset="0"/>
              <a:buChar char="•"/>
            </a:pPr>
            <a:endParaRPr lang="en-GB" sz="2400" dirty="0">
              <a:latin typeface="Franklin Gothic Medium" panose="020B0603020102020204" pitchFamily="34" charset="0"/>
            </a:endParaRPr>
          </a:p>
          <a:p>
            <a:pPr marL="342900" indent="-342900" rtl="0">
              <a:buClr>
                <a:srgbClr val="C00000"/>
              </a:buClr>
              <a:buFont typeface="Arial" panose="020B0604020202020204" pitchFamily="34" charset="0"/>
              <a:buChar char="•"/>
            </a:pPr>
            <a:r>
              <a:rPr lang="cy" sz="2400" dirty="0">
                <a:latin typeface="Franklin Gothic Medium" panose="020B0603020102020204" pitchFamily="34" charset="0"/>
              </a:rPr>
              <a:t>Tensiynau ynghylch defnyddio'r Gymraeg mewn rhai teuluoedd ieithyddol anghyfiaith (Harrison et al. 1981; Bellin 1994; Lyon 1996; Bellin &amp; Thomas 1996).</a:t>
            </a:r>
          </a:p>
          <a:p>
            <a:pPr rtl="0"/>
            <a:endParaRPr lang="en-GB" sz="2400" dirty="0">
              <a:latin typeface="Franklin Gothic Medium" panose="020B0603020102020204" pitchFamily="34" charset="0"/>
            </a:endParaRPr>
          </a:p>
        </p:txBody>
      </p:sp>
    </p:spTree>
    <p:extLst>
      <p:ext uri="{BB962C8B-B14F-4D97-AF65-F5344CB8AC3E}">
        <p14:creationId xmlns:p14="http://schemas.microsoft.com/office/powerpoint/2010/main" val="1394220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Personol">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723</TotalTime>
  <Words>2324</Words>
  <Application>Microsoft Office PowerPoint</Application>
  <PresentationFormat>Sioe Ar-sgrin (4:3)</PresentationFormat>
  <Paragraphs>239</Paragraphs>
  <Slides>30</Slides>
  <Notes>5</Notes>
  <HiddenSlides>0</HiddenSlides>
  <MMClips>0</MMClips>
  <ScaleCrop>false</ScaleCrop>
  <HeadingPairs>
    <vt:vector size="4" baseType="variant">
      <vt:variant>
        <vt:lpstr>Thema</vt:lpstr>
      </vt:variant>
      <vt:variant>
        <vt:i4>2</vt:i4>
      </vt:variant>
      <vt:variant>
        <vt:lpstr>Teitlau Sleidiau</vt:lpstr>
      </vt:variant>
      <vt:variant>
        <vt:i4>30</vt:i4>
      </vt:variant>
    </vt:vector>
  </HeadingPairs>
  <TitlesOfParts>
    <vt:vector size="32" baseType="lpstr">
      <vt:lpstr>Default Theme</vt:lpstr>
      <vt:lpstr>Office Theme</vt:lpstr>
      <vt:lpstr>Trosglwyddo Iaith Rhwng y Cenedlaethau</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lpstr>Cyflwyniad PowerPoint</vt:lpstr>
    </vt:vector>
  </TitlesOfParts>
  <Company>Dental Illustration Unit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dental graphics</dc:creator>
  <cp:lastModifiedBy>Jeremy Evas</cp:lastModifiedBy>
  <cp:revision>78</cp:revision>
  <dcterms:created xsi:type="dcterms:W3CDTF">2015-09-09T15:37:53Z</dcterms:created>
  <dcterms:modified xsi:type="dcterms:W3CDTF">2018-01-09T17:09:22Z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hecked by" pid="2">
    <vt:lpwstr>32123</vt:lpwstr>
  </property>
  <property fmtid="{D5CDD505-2E9C-101B-9397-08002B2CF9AE}" name="NXPowerLiteLastOptimized" pid="3">
    <vt:lpwstr>368471</vt:lpwstr>
  </property>
  <property fmtid="{D5CDD505-2E9C-101B-9397-08002B2CF9AE}" name="NXPowerLiteSettings" pid="4">
    <vt:lpwstr>F7000400038000</vt:lpwstr>
  </property>
  <property fmtid="{D5CDD505-2E9C-101B-9397-08002B2CF9AE}" name="NXPowerLiteVersion" pid="5">
    <vt:lpwstr>S9.1.2</vt:lpwstr>
  </property>
  <property fmtid="{D5CDD505-2E9C-101B-9397-08002B2CF9AE}" name="Objective-Caveats" pid="6">
    <vt:lpwstr/>
  </property>
  <property fmtid="{D5CDD505-2E9C-101B-9397-08002B2CF9AE}" name="Objective-Classification" pid="7">
    <vt:lpwstr>[Inherited - Official]</vt:lpwstr>
  </property>
  <property fmtid="{D5CDD505-2E9C-101B-9397-08002B2CF9AE}" name="Objective-Comment" pid="8">
    <vt:lpwstr/>
  </property>
  <property fmtid="{D5CDD505-2E9C-101B-9397-08002B2CF9AE}" name="Objective-Connect Creator [system]" pid="9">
    <vt:lpwstr/>
  </property>
  <property fmtid="{D5CDD505-2E9C-101B-9397-08002B2CF9AE}" name="Objective-CreationStamp" pid="10">
    <vt:filetime>2018-01-04T16:13:46Z</vt:filetime>
  </property>
  <property fmtid="{D5CDD505-2E9C-101B-9397-08002B2CF9AE}" name="Objective-Date Acquired [system]" pid="11">
    <vt:filetime>2018-01-04T00:00:00Z</vt:filetime>
  </property>
  <property fmtid="{D5CDD505-2E9C-101B-9397-08002B2CF9AE}" name="Objective-DatePublished" pid="12">
    <vt:filetime>2018-01-29T17:39:26Z</vt:filetime>
  </property>
  <property fmtid="{D5CDD505-2E9C-101B-9397-08002B2CF9AE}" name="Objective-FileNumber" pid="13">
    <vt:lpwstr/>
  </property>
  <property fmtid="{D5CDD505-2E9C-101B-9397-08002B2CF9AE}" name="Objective-Id" pid="14">
    <vt:lpwstr>A20677627</vt:lpwstr>
  </property>
  <property fmtid="{D5CDD505-2E9C-101B-9397-08002B2CF9AE}" name="Objective-IsApproved" pid="15">
    <vt:bool>false</vt:bool>
  </property>
  <property fmtid="{D5CDD505-2E9C-101B-9397-08002B2CF9AE}" name="Objective-IsPublished" pid="16">
    <vt:bool>true</vt:bool>
  </property>
  <property fmtid="{D5CDD505-2E9C-101B-9397-08002B2CF9AE}" name="Objective-Language [system]" pid="17">
    <vt:lpwstr>Welsh (cym)</vt:lpwstr>
  </property>
  <property fmtid="{D5CDD505-2E9C-101B-9397-08002B2CF9AE}" name="Objective-ModificationStamp" pid="18">
    <vt:filetime>2018-01-29T17:39:26Z</vt:filetime>
  </property>
  <property fmtid="{D5CDD505-2E9C-101B-9397-08002B2CF9AE}" name="Objective-Official Translation [system]" pid="19">
    <vt:lpwstr/>
  </property>
  <property fmtid="{D5CDD505-2E9C-101B-9397-08002B2CF9AE}" name="Objective-Owner" pid="20">
    <vt:lpwstr>Evas, Jeremy (EPS - WLD)</vt:lpwstr>
  </property>
  <property fmtid="{D5CDD505-2E9C-101B-9397-08002B2CF9AE}" name="Objective-Parent" pid="21">
    <vt:lpwstr>DC/EM/00002/18 - Cyngor Partneriaeth y Gymraeg - 15 Ionawr</vt:lpwstr>
  </property>
  <property fmtid="{D5CDD505-2E9C-101B-9397-08002B2CF9AE}" name="Objective-Path" pid="22">
    <vt:lpwstr>Objective Global Folder:Corporate File Plan:GOVERNMENT BUSINESS:Government Business - Ministerial Portfolios:NAfW - Term 5 - Cabinet Reshuffle as from 6.11.17:Government Business - Minister for Welsh Language &amp; Lifelong Learning:Eluned Morgan - Minister for Lifelong Learning &amp; Welsh Language - Diary Cases - Welsh Language Unit - 2017-2018:DC/EM/00002/18 - Cyngor Partneriaeth y Gymraeg - 15 Ionawr:</vt:lpwstr>
  </property>
  <property fmtid="{D5CDD505-2E9C-101B-9397-08002B2CF9AE}" name="Objective-State" pid="23">
    <vt:lpwstr>Published</vt:lpwstr>
  </property>
  <property fmtid="{D5CDD505-2E9C-101B-9397-08002B2CF9AE}" name="Objective-Title" pid="24">
    <vt:lpwstr>Eitem 3 - 20180115 Cyflwyniad Trosglwyddo Iaith - Evas + Evans</vt:lpwstr>
  </property>
  <property fmtid="{D5CDD505-2E9C-101B-9397-08002B2CF9AE}" name="Objective-Version" pid="25">
    <vt:lpwstr>5.0</vt:lpwstr>
  </property>
  <property fmtid="{D5CDD505-2E9C-101B-9397-08002B2CF9AE}" name="Objective-VersionComment" pid="26">
    <vt:lpwstr/>
  </property>
  <property fmtid="{D5CDD505-2E9C-101B-9397-08002B2CF9AE}" name="Objective-VersionNumber" pid="27">
    <vt:r8>6</vt:r8>
  </property>
  <property fmtid="{D5CDD505-2E9C-101B-9397-08002B2CF9AE}" name="Objective-What to Keep [system]" pid="28">
    <vt:lpwstr>No</vt:lpwstr>
  </property>
</Properties>
</file>